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0" r:id="rId2"/>
    <p:sldId id="293" r:id="rId3"/>
    <p:sldId id="294" r:id="rId4"/>
    <p:sldId id="295" r:id="rId5"/>
    <p:sldId id="257" r:id="rId6"/>
    <p:sldId id="301" r:id="rId7"/>
    <p:sldId id="298" r:id="rId8"/>
    <p:sldId id="299" r:id="rId9"/>
    <p:sldId id="267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BCC67A3-C78E-BA13-BA57-15F1273F493F}" v="382" dt="2026-01-08T12:18:41.157"/>
    <p1510:client id="{9BD055E5-A3A2-12C3-FB92-2957BA146470}" v="3" dt="2026-01-07T15:23:28.97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14B1F4-FADC-4E64-AD0E-0A52EFC00E06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018939-8F77-4E7F-BB70-2EF50C08DD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63545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018939-8F77-4E7F-BB70-2EF50C08DD45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76970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4018939-8F77-4E7F-BB70-2EF50C08DD45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28213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1131D0-6458-42F3-AFD6-CA442E6AC51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A5171C4-791B-457E-9495-3DA9511F376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7347BD-4E8B-49C2-BBAA-D0A1AA963E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5D280-7614-4F4E-935E-0FC5078D41B9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29F92E-8CF2-4D17-844F-0A1FE18299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98B9A6-3903-4FAC-9AE6-492C66F49D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1A84-E832-457F-8993-143A4302D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78410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6C0F2F-B0F1-41B8-845A-BB8046E6E5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FCA5E7-5CA3-4FDD-85B8-6B79D8367B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BA5160-0ACE-4E1E-9D39-B405B5537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5D280-7614-4F4E-935E-0FC5078D41B9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2A6F0E-F792-40F6-9792-A0A1C62F50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32D9F0-EDE9-486B-9E6F-CEC6054290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1A84-E832-457F-8993-143A4302D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0971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94551A-ADA4-405F-9102-35A67F5419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53DCE8-F512-4844-92D6-7FE5AF2D4E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0A37A4-1F77-46A1-9DED-79F0181F6B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5D280-7614-4F4E-935E-0FC5078D41B9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DA4E55-4D2C-46EE-8374-9BE4A09BA2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598412-DBC0-4523-BD29-9F715DE5F1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1A84-E832-457F-8993-143A4302D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2697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9F1EA8-E0C3-4728-8DD1-FC55F1FB77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7ABFF3-F349-4975-834A-F2BF345AA2A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F57311F-6144-4936-8697-8855290D53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DC95747-1250-4A86-9311-C8DA2EE215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5D280-7614-4F4E-935E-0FC5078D41B9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D57E5B8-0AC1-4DE0-85E6-3CDECA721D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F8EB17-10EA-42DB-8883-2F497D1807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1A84-E832-457F-8993-143A4302D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7766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FFAD94-788C-439A-9028-829EBCD5FE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168D35-69A7-464D-955F-2602E4E82C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0315CBC-22B5-4F14-9F2E-448A9EAB0F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C372BCE-5BDE-4DD3-8E3C-2C75D10EAD0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FB22BC5-0C0C-40E5-92F1-6DB0FE501A9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55F61CF-23E3-45FB-86FD-8174F55E7C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5D280-7614-4F4E-935E-0FC5078D41B9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8E35BED-2CBF-48BE-B556-27E75D65C7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C7DD8F7-9B9F-4230-BEAA-CF1E184B24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1A84-E832-457F-8993-143A4302D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77294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C8D806-269C-41B1-96F2-A85A05165A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22674D-CD9F-4D9D-95E3-C3D41EB925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5D280-7614-4F4E-935E-0FC5078D41B9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A3235C4-7FC9-4124-8D9B-FB31C09538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1A278A1-84B4-40E9-95D7-837F0F055B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1A84-E832-457F-8993-143A4302D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8185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F61C695-FC5A-44F3-92C0-79471BB7D1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5D280-7614-4F4E-935E-0FC5078D41B9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C09D3A9-FABC-4E1E-B6E6-4DD76E4DCC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7582C3E-D04A-4726-BD14-B349241495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1A84-E832-457F-8993-143A4302D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57379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F154B4-BC58-4045-AD19-48707AAAF3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1619BD-6514-4068-9ED7-3BC63B9BAB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18CB397-8F63-4175-8C1C-FF9A827BA3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FD65F7-08F6-46E6-8D96-883285A6A6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5D280-7614-4F4E-935E-0FC5078D41B9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CCCB83D-DB0F-4AE3-B2E1-A9E963248A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746B98-6807-4AEA-B025-690DEF343C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1A84-E832-457F-8993-143A4302D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25712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BF28CF-8044-445E-B0D4-527CF91908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79E2AD1-E3AE-40F9-AB24-68359C1A9B1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85D245E-C41F-4B7D-81AB-BE22B38455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F02932-F470-42EA-A6BB-A438B29CB9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5D280-7614-4F4E-935E-0FC5078D41B9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256972-0699-4B73-BE72-EF6383437A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B9CD89-08A9-44FD-8482-3E7D4521C0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1A84-E832-457F-8993-143A4302D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1131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9961B5-7CBC-49E4-A889-A4B7448E1B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5CF428-1590-42B6-AC78-91B0C423F9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6AFAA6-3664-48D1-BBE9-92804A1BFB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5D280-7614-4F4E-935E-0FC5078D41B9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B1AA83-CF7D-41A8-ACDB-14C8BC6647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708DB2-3BA5-4449-8865-E14B05D13A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1A84-E832-457F-8993-143A4302D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3242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B6D4E14-0136-4678-9571-BBF9D4B65B8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CB4B911-6412-42E0-9842-B6F71813C1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305505-845E-45D3-ABC6-613AEDCEB6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5D280-7614-4F4E-935E-0FC5078D41B9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056D2F-2244-4B74-84F2-DF7436EC7D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3CC1C4-38A1-4CE9-B9D1-647A8572E1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1A84-E832-457F-8993-143A4302D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32651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A2C708F-31E8-4DA2-BEA5-66CD9B095B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3B8C32-0577-431D-9E17-3D12AF37AD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17431D-6D8F-481F-A891-C97F0812ED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75D280-7614-4F4E-935E-0FC5078D41B9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CFD46C-829E-4C30-A8B2-612E251757C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FA92FF-B936-4C99-9B31-A931B40ED9E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4F1A84-E832-457F-8993-143A4302D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75547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cktsh@sharemat.co.uk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eventbrite.co.uk/e/mentor-conference-1-friday-23rd-january-2026-registration-1978562341224?aff=oddtdtcreator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forms.office.com/e/3p5GW9jReF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ckteachingschoolhub.org/calendar/?calid=1&amp;pid=1&amp;viewid=1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0CD38D2-5F7D-4FC8-B866-7137C7901B0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0385" y="5689049"/>
            <a:ext cx="1723146" cy="644570"/>
          </a:xfrm>
          <a:prstGeom prst="rect">
            <a:avLst/>
          </a:prstGeom>
          <a:noFill/>
        </p:spPr>
      </p:pic>
      <p:sp>
        <p:nvSpPr>
          <p:cNvPr id="99" name="Rectangle 94">
            <a:extLst>
              <a:ext uri="{FF2B5EF4-FFF2-40B4-BE49-F238E27FC236}">
                <a16:creationId xmlns:a16="http://schemas.microsoft.com/office/drawing/2014/main" id="{4C081D22-E9B7-4C95-854F-CBB47D568A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86" name="Rectangle 175">
            <a:extLst>
              <a:ext uri="{FF2B5EF4-FFF2-40B4-BE49-F238E27FC236}">
                <a16:creationId xmlns:a16="http://schemas.microsoft.com/office/drawing/2014/main" id="{A60DCDA4-9B84-4B94-B0EF-1BF3137B9F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98503" y="2894202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3146" name="Rectangle 269">
            <a:extLst>
              <a:ext uri="{FF2B5EF4-FFF2-40B4-BE49-F238E27FC236}">
                <a16:creationId xmlns:a16="http://schemas.microsoft.com/office/drawing/2014/main" id="{51242E54-FD5E-4590-A9D6-E92BE17E92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8591" y="4936206"/>
            <a:ext cx="762673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>
                <a:solidFill>
                  <a:srgbClr val="002060"/>
                </a:solidFill>
                <a:latin typeface="Verdana"/>
                <a:ea typeface="Verdana"/>
                <a:cs typeface="Verdana"/>
                <a:hlinkClick r:id="rId3"/>
              </a:rPr>
              <a:t>cktsh@sharemat.co.uk</a:t>
            </a:r>
            <a:endParaRPr lang="en-US">
              <a:solidFill>
                <a:srgbClr val="002060"/>
              </a:solidFill>
              <a:latin typeface="Verdana"/>
              <a:ea typeface="Verdana"/>
              <a:cs typeface="Verdana"/>
            </a:endParaRPr>
          </a:p>
          <a:p>
            <a:pPr algn="ctr"/>
            <a:endParaRPr lang="en-US">
              <a:solidFill>
                <a:srgbClr val="002060"/>
              </a:solidFill>
              <a:latin typeface="Verdana"/>
              <a:ea typeface="Verdana"/>
              <a:cs typeface="Verdana"/>
            </a:endParaRPr>
          </a:p>
        </p:txBody>
      </p:sp>
      <p:pic>
        <p:nvPicPr>
          <p:cNvPr id="3" name="Picture 4" descr="Chart, bubble chart&#10;&#10;Description automatically generated">
            <a:extLst>
              <a:ext uri="{FF2B5EF4-FFF2-40B4-BE49-F238E27FC236}">
                <a16:creationId xmlns:a16="http://schemas.microsoft.com/office/drawing/2014/main" id="{76EDB2F7-E345-440B-BA66-E3FFC46EFC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86231" y="273242"/>
            <a:ext cx="2743200" cy="2473973"/>
          </a:xfrm>
          <a:prstGeom prst="rect">
            <a:avLst/>
          </a:prstGeom>
        </p:spPr>
      </p:pic>
      <p:pic>
        <p:nvPicPr>
          <p:cNvPr id="2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B7629810-6E98-415D-9BF2-E9FF2E839E8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906" y="601976"/>
            <a:ext cx="3323471" cy="144002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D024AAD-4880-42F3-9F89-E4B2EF8C09B0}"/>
              </a:ext>
            </a:extLst>
          </p:cNvPr>
          <p:cNvSpPr txBox="1"/>
          <p:nvPr/>
        </p:nvSpPr>
        <p:spPr>
          <a:xfrm>
            <a:off x="1440865" y="2267326"/>
            <a:ext cx="9302184" cy="34163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3200" b="1" dirty="0">
                <a:solidFill>
                  <a:srgbClr val="002060"/>
                </a:solidFill>
                <a:latin typeface="Arial"/>
                <a:ea typeface="Verdana"/>
                <a:cs typeface="Arial"/>
              </a:rPr>
              <a:t>ECT Induction Tutor</a:t>
            </a:r>
            <a:endParaRPr lang="en-GB" sz="3200" b="1" dirty="0">
              <a:solidFill>
                <a:srgbClr val="002060"/>
              </a:solidFill>
              <a:latin typeface="Arial" panose="020B0604020202020204" pitchFamily="34" charset="0"/>
              <a:ea typeface="Verdana"/>
              <a:cs typeface="Arial" panose="020B0604020202020204" pitchFamily="34" charset="0"/>
            </a:endParaRPr>
          </a:p>
          <a:p>
            <a:pPr algn="ctr"/>
            <a:r>
              <a:rPr lang="en-GB" sz="3200" b="1" dirty="0">
                <a:solidFill>
                  <a:srgbClr val="002060"/>
                </a:solidFill>
                <a:latin typeface="Arial"/>
                <a:ea typeface="Verdana"/>
                <a:cs typeface="Arial"/>
              </a:rPr>
              <a:t>Breakfast Briefing</a:t>
            </a:r>
          </a:p>
          <a:p>
            <a:pPr algn="ctr"/>
            <a:endParaRPr lang="en-GB" sz="3200" b="1" dirty="0">
              <a:solidFill>
                <a:srgbClr val="002060"/>
              </a:solidFill>
              <a:latin typeface="Arial" panose="020B0604020202020204" pitchFamily="34" charset="0"/>
              <a:ea typeface="Verdana"/>
              <a:cs typeface="Arial" panose="020B0604020202020204" pitchFamily="34" charset="0"/>
            </a:endParaRPr>
          </a:p>
          <a:p>
            <a:pPr algn="ctr"/>
            <a:r>
              <a:rPr lang="en-GB" sz="2400" b="1" dirty="0">
                <a:solidFill>
                  <a:srgbClr val="002060"/>
                </a:solidFill>
                <a:latin typeface="Arial"/>
                <a:ea typeface="Verdana"/>
                <a:cs typeface="Arial"/>
              </a:rPr>
              <a:t>Thursday 8th January 2026</a:t>
            </a:r>
          </a:p>
          <a:p>
            <a:pPr algn="ctr"/>
            <a:endParaRPr lang="en-GB" sz="2400" b="1" dirty="0">
              <a:solidFill>
                <a:srgbClr val="002060"/>
              </a:solidFill>
              <a:latin typeface="Arial" panose="020B0604020202020204" pitchFamily="34" charset="0"/>
              <a:ea typeface="Verdana"/>
              <a:cs typeface="Arial" panose="020B0604020202020204" pitchFamily="34" charset="0"/>
            </a:endParaRPr>
          </a:p>
          <a:p>
            <a:pPr algn="ctr"/>
            <a:r>
              <a:rPr lang="en-GB" sz="2400" b="1" dirty="0">
                <a:solidFill>
                  <a:srgbClr val="002060"/>
                </a:solidFill>
                <a:latin typeface="Arial"/>
                <a:ea typeface="Verdana"/>
                <a:cs typeface="Arial"/>
              </a:rPr>
              <a:t>Dionne Heaven</a:t>
            </a:r>
            <a:endParaRPr lang="en-US" sz="2400" dirty="0">
              <a:latin typeface="Arial"/>
              <a:cs typeface="Arial"/>
            </a:endParaRPr>
          </a:p>
          <a:p>
            <a:pPr algn="ctr"/>
            <a:endParaRPr lang="en-GB" sz="2400" b="1" dirty="0">
              <a:solidFill>
                <a:srgbClr val="002060"/>
              </a:solidFill>
              <a:latin typeface="Arial"/>
              <a:ea typeface="Verdana"/>
              <a:cs typeface="Arial"/>
            </a:endParaRPr>
          </a:p>
          <a:p>
            <a:endParaRPr lang="en-GB" sz="2400" b="1" dirty="0">
              <a:solidFill>
                <a:srgbClr val="002060"/>
              </a:solidFill>
              <a:latin typeface="Verdana"/>
              <a:ea typeface="Verdana"/>
              <a:cs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val="19828372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823B97-DD0E-4505-BB08-7C08566F05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1722" y="205901"/>
            <a:ext cx="10515600" cy="1325563"/>
          </a:xfrm>
        </p:spPr>
        <p:txBody>
          <a:bodyPr/>
          <a:lstStyle/>
          <a:p>
            <a:r>
              <a:rPr lang="en-GB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ECT and Mentor events this half term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CEE2C0-FC40-4AE0-A83E-B8F5691A6A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2662" y="1487129"/>
            <a:ext cx="11492474" cy="482900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b="1" u="sng" dirty="0">
                <a:solidFill>
                  <a:srgbClr val="FF0000"/>
                </a:solidFill>
                <a:cs typeface="Arial"/>
              </a:rPr>
              <a:t>ECT Conference 2</a:t>
            </a:r>
            <a:r>
              <a:rPr lang="en-GB" dirty="0">
                <a:cs typeface="Arial"/>
              </a:rPr>
              <a:t> – choice of dates and venues. </a:t>
            </a:r>
            <a:endParaRPr lang="en-GB" dirty="0"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dirty="0">
                <a:cs typeface="Arial"/>
              </a:rPr>
              <a:t>Booking on Eventbrite. All ECTs have had the link.</a:t>
            </a:r>
            <a:endParaRPr lang="en-GB" dirty="0">
              <a:ea typeface="Calibri"/>
              <a:cs typeface="Arial"/>
            </a:endParaRPr>
          </a:p>
          <a:p>
            <a:pPr marL="0" indent="0">
              <a:buNone/>
            </a:pPr>
            <a:r>
              <a:rPr lang="en-GB" b="1" u="sng" dirty="0">
                <a:solidFill>
                  <a:srgbClr val="00B050"/>
                </a:solidFill>
                <a:cs typeface="Arial"/>
              </a:rPr>
              <a:t>Mentor Conference 2</a:t>
            </a:r>
            <a:r>
              <a:rPr lang="en-GB" b="1" dirty="0">
                <a:cs typeface="Arial"/>
              </a:rPr>
              <a:t> </a:t>
            </a:r>
            <a:endParaRPr lang="en-GB" b="1" dirty="0">
              <a:ea typeface="Calibri"/>
              <a:cs typeface="Arial"/>
            </a:endParaRPr>
          </a:p>
          <a:p>
            <a:pPr marL="0" indent="0">
              <a:buNone/>
            </a:pPr>
            <a:r>
              <a:rPr lang="en-GB" dirty="0">
                <a:cs typeface="Calibri"/>
              </a:rPr>
              <a:t>(Adapting the coaching model to ECT expertise)</a:t>
            </a:r>
            <a:r>
              <a:rPr lang="en-GB" dirty="0">
                <a:cs typeface="Arial"/>
              </a:rPr>
              <a:t>  - </a:t>
            </a:r>
            <a:r>
              <a:rPr lang="en-GB" u="sng" dirty="0">
                <a:cs typeface="Arial"/>
              </a:rPr>
              <a:t>online session</a:t>
            </a:r>
            <a:r>
              <a:rPr lang="en-GB" dirty="0">
                <a:cs typeface="Arial"/>
              </a:rPr>
              <a:t>; choice of dates and times will be made available to mentors soon. The sessions will run for a maximum of 2 and a half hours. Five sessions have been scheduled to run from the beginning of February – 3 before half term and 2 after.</a:t>
            </a:r>
            <a:endParaRPr lang="en-GB" dirty="0">
              <a:ea typeface="Calibri"/>
              <a:cs typeface="Arial"/>
            </a:endParaRPr>
          </a:p>
          <a:p>
            <a:pPr marL="0" indent="0">
              <a:buNone/>
            </a:pPr>
            <a:r>
              <a:rPr lang="en-GB" b="1" u="sng" dirty="0">
                <a:solidFill>
                  <a:srgbClr val="FF0000"/>
                </a:solidFill>
                <a:cs typeface="Calibri"/>
              </a:rPr>
              <a:t>ECT Clinic 2 and Clinic 5 </a:t>
            </a:r>
            <a:r>
              <a:rPr lang="en-GB" dirty="0">
                <a:cs typeface="Calibri"/>
              </a:rPr>
              <a:t>– will be held in February and March (may begin before half term). Details will be sent to ECTs shortly.</a:t>
            </a:r>
            <a:endParaRPr lang="en-GB" dirty="0">
              <a:ea typeface="Calibri"/>
              <a:cs typeface="Calibri"/>
            </a:endParaRPr>
          </a:p>
          <a:p>
            <a:pPr>
              <a:buFont typeface="Calibri" panose="020B0604020202020204" pitchFamily="34" charset="0"/>
              <a:buChar char="-"/>
            </a:pPr>
            <a:endParaRPr lang="en-GB" dirty="0">
              <a:ea typeface="Calibri"/>
              <a:cs typeface="Calibri"/>
            </a:endParaRPr>
          </a:p>
          <a:p>
            <a:pPr>
              <a:buFont typeface="Calibri"/>
              <a:buChar char="-"/>
            </a:pPr>
            <a:endParaRPr lang="en-GB" dirty="0"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>
              <a:latin typeface="Calibri" panose="020F0502020204030204"/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5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B7629810-6E98-415D-9BF2-E9FF2E839E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97497" y="90685"/>
            <a:ext cx="1809013" cy="783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5592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FE810D-267F-4C0F-A8DE-C4BCE535FD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Calibri"/>
                <a:ea typeface="Calibri"/>
                <a:cs typeface="Calibri"/>
              </a:rPr>
              <a:t>New Jan 2025 ECTs and Mentors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BCBED6-4585-4B81-903B-25DB014CDB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1034691" cy="4351338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0" indent="0">
              <a:buNone/>
            </a:pPr>
            <a:r>
              <a:rPr lang="en-GB" b="1" u="sng" dirty="0">
                <a:solidFill>
                  <a:srgbClr val="FF0000"/>
                </a:solidFill>
              </a:rPr>
              <a:t>ECT Conference 1 and Clinic 1</a:t>
            </a:r>
            <a:r>
              <a:rPr lang="en-GB" dirty="0"/>
              <a:t> </a:t>
            </a:r>
            <a:r>
              <a:rPr lang="en-GB" dirty="0">
                <a:solidFill>
                  <a:srgbClr val="FF0000"/>
                </a:solidFill>
              </a:rPr>
              <a:t>– Tuesday 27</a:t>
            </a:r>
            <a:r>
              <a:rPr lang="en-GB" baseline="30000" dirty="0">
                <a:solidFill>
                  <a:srgbClr val="FF0000"/>
                </a:solidFill>
              </a:rPr>
              <a:t>th</a:t>
            </a:r>
            <a:r>
              <a:rPr lang="en-GB" dirty="0">
                <a:solidFill>
                  <a:srgbClr val="FF0000"/>
                </a:solidFill>
              </a:rPr>
              <a:t> January 2026</a:t>
            </a:r>
            <a:r>
              <a:rPr lang="en-GB" dirty="0"/>
              <a:t> at Heaton Avenue Primary School, Cleckheaton. </a:t>
            </a:r>
            <a:endParaRPr lang="en-US" dirty="0"/>
          </a:p>
          <a:p>
            <a:pPr marL="0" indent="0">
              <a:buNone/>
            </a:pPr>
            <a:r>
              <a:rPr lang="en-GB" dirty="0">
                <a:cs typeface="Calibri"/>
              </a:rPr>
              <a:t>ECTs will be invited directly, based on registration information by the end of this week.</a:t>
            </a:r>
            <a:endParaRPr lang="en-GB" dirty="0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dirty="0">
                <a:cs typeface="Calibri"/>
              </a:rPr>
              <a:t>If your ECT has </a:t>
            </a:r>
            <a:r>
              <a:rPr lang="en-GB" b="1" dirty="0">
                <a:cs typeface="Calibri"/>
              </a:rPr>
              <a:t>not been invited by 16th January</a:t>
            </a:r>
            <a:r>
              <a:rPr lang="en-GB" dirty="0">
                <a:cs typeface="Calibri"/>
              </a:rPr>
              <a:t>, please contact Jane at  the Hub.</a:t>
            </a:r>
            <a:endParaRPr lang="en-GB" dirty="0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b="1" u="sng" dirty="0">
                <a:solidFill>
                  <a:srgbClr val="00B050"/>
                </a:solidFill>
                <a:ea typeface="+mn-lt"/>
                <a:cs typeface="+mn-lt"/>
              </a:rPr>
              <a:t>Mentor Conference 1</a:t>
            </a:r>
            <a:r>
              <a:rPr lang="en-GB" dirty="0">
                <a:solidFill>
                  <a:srgbClr val="000000"/>
                </a:solidFill>
                <a:ea typeface="+mn-lt"/>
                <a:cs typeface="+mn-lt"/>
              </a:rPr>
              <a:t> – </a:t>
            </a:r>
            <a:r>
              <a:rPr lang="en-GB" dirty="0">
                <a:solidFill>
                  <a:srgbClr val="00B050"/>
                </a:solidFill>
                <a:ea typeface="+mn-lt"/>
                <a:cs typeface="+mn-lt"/>
              </a:rPr>
              <a:t>Friday 23</a:t>
            </a:r>
            <a:r>
              <a:rPr lang="en-GB" baseline="30000" dirty="0">
                <a:solidFill>
                  <a:srgbClr val="00B050"/>
                </a:solidFill>
                <a:ea typeface="+mn-lt"/>
                <a:cs typeface="+mn-lt"/>
              </a:rPr>
              <a:t>rd</a:t>
            </a:r>
            <a:r>
              <a:rPr lang="en-GB" dirty="0">
                <a:solidFill>
                  <a:srgbClr val="00B050"/>
                </a:solidFill>
                <a:ea typeface="+mn-lt"/>
                <a:cs typeface="+mn-lt"/>
              </a:rPr>
              <a:t> January 2026</a:t>
            </a:r>
            <a:r>
              <a:rPr lang="en-GB" dirty="0">
                <a:solidFill>
                  <a:srgbClr val="000000"/>
                </a:solidFill>
                <a:ea typeface="+mn-lt"/>
                <a:cs typeface="+mn-lt"/>
              </a:rPr>
              <a:t> at Heaton Avene Primary School, Cleckheaton. This is for brand new mentors only.</a:t>
            </a:r>
          </a:p>
          <a:p>
            <a:pPr>
              <a:buFont typeface="Arial,Sans-Serif"/>
              <a:buChar char="•"/>
            </a:pPr>
            <a:r>
              <a:rPr lang="en-GB" dirty="0">
                <a:solidFill>
                  <a:srgbClr val="000000"/>
                </a:solidFill>
                <a:ea typeface="+mn-lt"/>
                <a:cs typeface="+mn-lt"/>
              </a:rPr>
              <a:t>Booking on Eventbrite – link below</a:t>
            </a:r>
            <a:endParaRPr lang="en-GB" dirty="0"/>
          </a:p>
          <a:p>
            <a:pPr marL="0" indent="0">
              <a:buNone/>
            </a:pPr>
            <a:r>
              <a:rPr lang="en-GB" sz="2600" dirty="0">
                <a:solidFill>
                  <a:srgbClr val="000000"/>
                </a:solidFill>
                <a:ea typeface="+mn-lt"/>
                <a:cs typeface="+mn-lt"/>
                <a:hlinkClick r:id="rId2"/>
              </a:rPr>
              <a:t>https://www.eventbrite.co.uk/e/mentor-conference-1-friday-23rd-january-2026-registration-1978562341224?aff=oddtdtcreator</a:t>
            </a:r>
            <a:endParaRPr lang="en-GB"/>
          </a:p>
          <a:p>
            <a:pPr marL="0" indent="0">
              <a:buNone/>
            </a:pPr>
            <a:endParaRPr lang="en-GB" dirty="0">
              <a:ea typeface="+mn-lt"/>
              <a:cs typeface="+mn-lt"/>
            </a:endParaRPr>
          </a:p>
        </p:txBody>
      </p:sp>
      <p:pic>
        <p:nvPicPr>
          <p:cNvPr id="5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A0E314A1-FF50-521B-B7B1-8D3E353053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78472" y="5919985"/>
            <a:ext cx="1809013" cy="783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06367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34C1AB-39DB-4F58-989E-30E88E5667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399" y="284324"/>
            <a:ext cx="10515600" cy="1325563"/>
          </a:xfrm>
        </p:spPr>
        <p:txBody>
          <a:bodyPr/>
          <a:lstStyle/>
          <a:p>
            <a:r>
              <a:rPr lang="en-GB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ECT and mentor registration/changes</a:t>
            </a:r>
            <a:endParaRPr lang="en-US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842679-D087-4991-967F-3699C289C6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0399" y="1800225"/>
            <a:ext cx="11327085" cy="4746449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r>
              <a:rPr lang="en-GB" sz="1600" b="1" dirty="0">
                <a:solidFill>
                  <a:srgbClr val="0B0C0C"/>
                </a:solidFill>
                <a:latin typeface="Helvetica"/>
                <a:cs typeface="Helvetica"/>
              </a:rPr>
              <a:t>Register any new ECTs or mentors</a:t>
            </a:r>
            <a:endParaRPr lang="en-US" sz="1600" b="1" dirty="0">
              <a:solidFill>
                <a:srgbClr val="0B0C0C"/>
              </a:solidFill>
              <a:latin typeface="Helvetica"/>
              <a:cs typeface="Helvetica"/>
            </a:endParaRPr>
          </a:p>
          <a:p>
            <a:pPr>
              <a:buNone/>
            </a:pPr>
            <a:r>
              <a:rPr lang="en-GB" sz="1600" dirty="0">
                <a:solidFill>
                  <a:srgbClr val="0B0C0C"/>
                </a:solidFill>
                <a:latin typeface="Helvetica"/>
                <a:cs typeface="Helvetica"/>
              </a:rPr>
              <a:t>Sign in to the DfE service to report if an ECT or mentor will </a:t>
            </a:r>
            <a:r>
              <a:rPr lang="en-GB" sz="1600" b="1" u="sng" dirty="0">
                <a:solidFill>
                  <a:srgbClr val="0B0C0C"/>
                </a:solidFill>
                <a:latin typeface="Helvetica"/>
                <a:cs typeface="Helvetica"/>
              </a:rPr>
              <a:t>begin</a:t>
            </a:r>
            <a:r>
              <a:rPr lang="en-GB" sz="1600" dirty="0">
                <a:solidFill>
                  <a:srgbClr val="0B0C0C"/>
                </a:solidFill>
                <a:latin typeface="Helvetica"/>
                <a:cs typeface="Helvetica"/>
              </a:rPr>
              <a:t> their induction or ECTP training in the spring term. </a:t>
            </a:r>
            <a:endParaRPr lang="en-GB" sz="3200" dirty="0">
              <a:solidFill>
                <a:srgbClr val="000000"/>
              </a:solidFill>
              <a:latin typeface="Calibri" panose="020F0502020204030204"/>
              <a:cs typeface="Calibri" panose="020F0502020204030204"/>
            </a:endParaRPr>
          </a:p>
          <a:p>
            <a:pPr>
              <a:buNone/>
            </a:pPr>
            <a:r>
              <a:rPr lang="en-GB" sz="1600" i="1" dirty="0">
                <a:solidFill>
                  <a:srgbClr val="0B0C0C"/>
                </a:solidFill>
                <a:latin typeface="Helvetica"/>
                <a:cs typeface="Helvetica"/>
              </a:rPr>
              <a:t>Also register any ECTs starting on </a:t>
            </a:r>
            <a:r>
              <a:rPr lang="en-GB" sz="1600" b="1" i="1" u="sng" dirty="0">
                <a:solidFill>
                  <a:srgbClr val="0B0C0C"/>
                </a:solidFill>
                <a:latin typeface="Helvetica"/>
                <a:cs typeface="Helvetica"/>
              </a:rPr>
              <a:t>ECT Manager</a:t>
            </a:r>
            <a:endParaRPr lang="en-GB" sz="1600" b="1" i="1" u="sng" dirty="0">
              <a:cs typeface="Calibri"/>
            </a:endParaRPr>
          </a:p>
          <a:p>
            <a:pPr>
              <a:buNone/>
            </a:pPr>
            <a:endParaRPr lang="en-GB" sz="1600" dirty="0">
              <a:solidFill>
                <a:srgbClr val="0B0C0C"/>
              </a:solidFill>
              <a:latin typeface="Helvetica"/>
              <a:cs typeface="Helvetica"/>
            </a:endParaRPr>
          </a:p>
          <a:p>
            <a:pPr>
              <a:buNone/>
            </a:pPr>
            <a:r>
              <a:rPr lang="en-GB" sz="1600" b="1" dirty="0">
                <a:solidFill>
                  <a:srgbClr val="0B0C0C"/>
                </a:solidFill>
                <a:latin typeface="Helvetica"/>
                <a:cs typeface="Helvetica"/>
              </a:rPr>
              <a:t>Report if something has changed for an ECT or mentor</a:t>
            </a:r>
            <a:endParaRPr lang="en-GB" sz="1600" dirty="0">
              <a:cs typeface="Calibri"/>
            </a:endParaRPr>
          </a:p>
          <a:p>
            <a:pPr marL="0" indent="0">
              <a:buNone/>
            </a:pPr>
            <a:r>
              <a:rPr lang="en-GB" sz="1600" dirty="0">
                <a:solidFill>
                  <a:srgbClr val="0B0C0C"/>
                </a:solidFill>
                <a:latin typeface="Helvetica"/>
                <a:cs typeface="Helvetica"/>
              </a:rPr>
              <a:t>Sign in to the DfE service to report if an ECT or mentor is </a:t>
            </a:r>
            <a:r>
              <a:rPr lang="en-GB" sz="1600" b="1" u="sng" dirty="0">
                <a:solidFill>
                  <a:srgbClr val="0B0C0C"/>
                </a:solidFill>
                <a:latin typeface="Helvetica"/>
                <a:cs typeface="Helvetica"/>
              </a:rPr>
              <a:t>transferring</a:t>
            </a:r>
            <a:r>
              <a:rPr lang="en-GB" sz="1600" dirty="0">
                <a:solidFill>
                  <a:srgbClr val="0B0C0C"/>
                </a:solidFill>
                <a:latin typeface="Helvetica"/>
                <a:cs typeface="Helvetica"/>
              </a:rPr>
              <a:t> to your school, or </a:t>
            </a:r>
            <a:r>
              <a:rPr lang="en-GB" sz="1600" b="1" u="sng" dirty="0">
                <a:solidFill>
                  <a:srgbClr val="0B0C0C"/>
                </a:solidFill>
                <a:latin typeface="Helvetica"/>
                <a:cs typeface="Helvetica"/>
              </a:rPr>
              <a:t>moving to another school</a:t>
            </a:r>
            <a:r>
              <a:rPr lang="en-GB" sz="1600" dirty="0">
                <a:solidFill>
                  <a:srgbClr val="0B0C0C"/>
                </a:solidFill>
                <a:latin typeface="Helvetica"/>
                <a:cs typeface="Helvetica"/>
              </a:rPr>
              <a:t>, </a:t>
            </a:r>
            <a:endParaRPr lang="en-GB" sz="1600" dirty="0">
              <a:solidFill>
                <a:srgbClr val="000000"/>
              </a:solidFill>
              <a:latin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r>
              <a:rPr lang="en-GB" sz="1600" dirty="0">
                <a:solidFill>
                  <a:srgbClr val="0B0C0C"/>
                </a:solidFill>
                <a:latin typeface="Helvetica"/>
                <a:cs typeface="Helvetica"/>
              </a:rPr>
              <a:t>part-way through their induction </a:t>
            </a:r>
            <a:r>
              <a:rPr lang="en-GB" sz="1600">
                <a:solidFill>
                  <a:srgbClr val="0B0C0C"/>
                </a:solidFill>
                <a:latin typeface="Helvetica"/>
                <a:cs typeface="Helvetica"/>
              </a:rPr>
              <a:t>or ECTP based </a:t>
            </a:r>
            <a:r>
              <a:rPr lang="en-GB" sz="1600" dirty="0">
                <a:solidFill>
                  <a:srgbClr val="0B0C0C"/>
                </a:solidFill>
                <a:latin typeface="Helvetica"/>
                <a:cs typeface="Helvetica"/>
              </a:rPr>
              <a:t>training, or has </a:t>
            </a:r>
            <a:r>
              <a:rPr lang="en-GB" sz="1600" b="1" u="sng" dirty="0">
                <a:solidFill>
                  <a:srgbClr val="0B0C0C"/>
                </a:solidFill>
                <a:latin typeface="Helvetica"/>
                <a:cs typeface="Helvetica"/>
              </a:rPr>
              <a:t>changed their name or email address</a:t>
            </a:r>
            <a:endParaRPr lang="en-GB" sz="1600" b="1" u="sng" dirty="0">
              <a:cs typeface="Calibri" panose="020F0502020204030204"/>
            </a:endParaRPr>
          </a:p>
          <a:p>
            <a:pPr marL="0" indent="0">
              <a:buNone/>
            </a:pPr>
            <a:endParaRPr lang="en-GB" sz="1600" dirty="0">
              <a:solidFill>
                <a:srgbClr val="0B0C0C"/>
              </a:solidFill>
              <a:latin typeface="Helvetica"/>
              <a:cs typeface="Helvetica"/>
            </a:endParaRPr>
          </a:p>
          <a:p>
            <a:pPr>
              <a:buNone/>
            </a:pPr>
            <a:r>
              <a:rPr lang="en-GB" sz="1600" b="1" dirty="0">
                <a:solidFill>
                  <a:srgbClr val="0B0C0C"/>
                </a:solidFill>
                <a:latin typeface="Helvetica"/>
                <a:cs typeface="Helvetica"/>
              </a:rPr>
              <a:t>Tell your provider </a:t>
            </a:r>
            <a:r>
              <a:rPr lang="en-GB" sz="1600" b="1" i="1" dirty="0">
                <a:solidFill>
                  <a:srgbClr val="0B0C0C"/>
                </a:solidFill>
                <a:latin typeface="Helvetica"/>
                <a:cs typeface="Helvetica"/>
              </a:rPr>
              <a:t>(the Hub)</a:t>
            </a:r>
            <a:r>
              <a:rPr lang="en-GB" sz="1600" b="1" dirty="0">
                <a:solidFill>
                  <a:srgbClr val="0B0C0C"/>
                </a:solidFill>
                <a:latin typeface="Helvetica"/>
                <a:cs typeface="Helvetica"/>
              </a:rPr>
              <a:t> if ECTs or mentors stop training</a:t>
            </a:r>
            <a:endParaRPr lang="en-GB" sz="1600" dirty="0">
              <a:cs typeface="Calibri"/>
            </a:endParaRPr>
          </a:p>
          <a:p>
            <a:pPr>
              <a:buNone/>
            </a:pPr>
            <a:r>
              <a:rPr lang="en-GB" sz="1600" dirty="0">
                <a:solidFill>
                  <a:srgbClr val="0B0C0C"/>
                </a:solidFill>
                <a:latin typeface="Helvetica"/>
                <a:cs typeface="Helvetica"/>
              </a:rPr>
              <a:t>Contact your training provider directly to report that an ECT or mentor has </a:t>
            </a:r>
            <a:r>
              <a:rPr lang="en-GB" sz="1600" b="1" u="sng" dirty="0">
                <a:solidFill>
                  <a:srgbClr val="0B0C0C"/>
                </a:solidFill>
                <a:latin typeface="Helvetica"/>
                <a:cs typeface="Helvetica"/>
              </a:rPr>
              <a:t>left teaching, is taking a break, or has taken</a:t>
            </a:r>
            <a:endParaRPr lang="en-GB" sz="1600" b="1" u="sng" dirty="0">
              <a:solidFill>
                <a:srgbClr val="000000"/>
              </a:solidFill>
              <a:latin typeface="Calibri" panose="020F0502020204030204"/>
              <a:cs typeface="Calibri"/>
            </a:endParaRPr>
          </a:p>
          <a:p>
            <a:pPr>
              <a:buNone/>
            </a:pPr>
            <a:r>
              <a:rPr lang="en-GB" sz="1600" b="1" u="sng" dirty="0">
                <a:solidFill>
                  <a:srgbClr val="0B0C0C"/>
                </a:solidFill>
                <a:latin typeface="Helvetica"/>
                <a:cs typeface="Helvetica"/>
              </a:rPr>
              <a:t>a teaching job outside of England</a:t>
            </a:r>
            <a:r>
              <a:rPr lang="en-GB" sz="1600" dirty="0">
                <a:solidFill>
                  <a:srgbClr val="0B0C0C"/>
                </a:solidFill>
                <a:latin typeface="Helvetica"/>
                <a:cs typeface="Helvetica"/>
              </a:rPr>
              <a:t> (for ECTs, you must </a:t>
            </a:r>
            <a:r>
              <a:rPr lang="en-GB" sz="1600" b="1" u="sng" dirty="0">
                <a:solidFill>
                  <a:srgbClr val="0B0C0C"/>
                </a:solidFill>
                <a:latin typeface="Helvetica"/>
                <a:cs typeface="Helvetica"/>
              </a:rPr>
              <a:t>report this to their appropriate body</a:t>
            </a:r>
            <a:r>
              <a:rPr lang="en-GB" sz="1600" dirty="0">
                <a:solidFill>
                  <a:srgbClr val="0B0C0C"/>
                </a:solidFill>
                <a:latin typeface="Helvetica"/>
                <a:cs typeface="Helvetica"/>
              </a:rPr>
              <a:t> too), or to </a:t>
            </a:r>
            <a:r>
              <a:rPr lang="en-GB" sz="1600" b="1" u="sng" dirty="0">
                <a:solidFill>
                  <a:srgbClr val="0B0C0C"/>
                </a:solidFill>
                <a:latin typeface="Helvetica"/>
                <a:cs typeface="Helvetica"/>
              </a:rPr>
              <a:t>reinstate an</a:t>
            </a:r>
            <a:endParaRPr lang="en-GB" sz="1600" b="1" u="sng" dirty="0">
              <a:solidFill>
                <a:srgbClr val="000000"/>
              </a:solidFill>
              <a:latin typeface="Calibri" panose="020F0502020204030204"/>
              <a:cs typeface="Calibri"/>
            </a:endParaRPr>
          </a:p>
          <a:p>
            <a:pPr>
              <a:buNone/>
            </a:pPr>
            <a:r>
              <a:rPr lang="en-GB" sz="1600" b="1" u="sng" dirty="0">
                <a:solidFill>
                  <a:srgbClr val="0B0C0C"/>
                </a:solidFill>
                <a:latin typeface="Helvetica"/>
                <a:cs typeface="Helvetica"/>
              </a:rPr>
              <a:t>ECT or mentor who was previously withdrawn</a:t>
            </a:r>
            <a:r>
              <a:rPr lang="en-GB" sz="1600" dirty="0">
                <a:solidFill>
                  <a:srgbClr val="0B0C0C"/>
                </a:solidFill>
                <a:latin typeface="Helvetica"/>
                <a:cs typeface="Helvetica"/>
              </a:rPr>
              <a:t> from training.</a:t>
            </a:r>
            <a:endParaRPr lang="en-GB" sz="1600" dirty="0">
              <a:cs typeface="Calibri"/>
            </a:endParaRPr>
          </a:p>
          <a:p>
            <a:pPr marL="0" indent="0">
              <a:buNone/>
            </a:pPr>
            <a:endParaRPr lang="en-GB" sz="1400" dirty="0">
              <a:solidFill>
                <a:srgbClr val="0B0C0C"/>
              </a:solidFill>
              <a:latin typeface="Helvetica"/>
              <a:cs typeface="Helvetica"/>
            </a:endParaRPr>
          </a:p>
          <a:p>
            <a:pPr>
              <a:buNone/>
            </a:pPr>
            <a:endParaRPr lang="en-GB" sz="1400" dirty="0">
              <a:solidFill>
                <a:srgbClr val="0B0C0C"/>
              </a:solidFill>
              <a:latin typeface="Helvetica"/>
              <a:cs typeface="Helvetica"/>
            </a:endParaRPr>
          </a:p>
          <a:p>
            <a:pPr marL="0" indent="0">
              <a:buNone/>
            </a:pPr>
            <a:endParaRPr lang="en-GB" dirty="0">
              <a:cs typeface="Calibri" panose="020F0502020204030204"/>
            </a:endParaRPr>
          </a:p>
          <a:p>
            <a:pPr marL="0" indent="0">
              <a:buNone/>
            </a:pPr>
            <a:endParaRPr lang="en-GB" dirty="0">
              <a:cs typeface="Calibri" panose="020F0502020204030204"/>
            </a:endParaRPr>
          </a:p>
          <a:p>
            <a:pPr marL="0" indent="0">
              <a:buNone/>
            </a:pPr>
            <a:endParaRPr lang="en-GB" dirty="0">
              <a:cs typeface="Calibri" panose="020F0502020204030204"/>
            </a:endParaRPr>
          </a:p>
        </p:txBody>
      </p:sp>
      <p:pic>
        <p:nvPicPr>
          <p:cNvPr id="4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B7629810-6E98-415D-9BF2-E9FF2E839E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78472" y="5919985"/>
            <a:ext cx="1809013" cy="783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5896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34C1AB-39DB-4F58-989E-30E88E5667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4464" y="195637"/>
            <a:ext cx="10515600" cy="1325563"/>
          </a:xfrm>
        </p:spPr>
        <p:txBody>
          <a:bodyPr/>
          <a:lstStyle/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Clinic engagement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842679-D087-4991-967F-3699C289C6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8270" y="1401920"/>
            <a:ext cx="11327085" cy="4584450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10000"/>
              </a:lnSpc>
            </a:pPr>
            <a:r>
              <a:rPr lang="en-GB" sz="2400" dirty="0">
                <a:latin typeface="Calibri"/>
                <a:ea typeface="Calibri"/>
                <a:cs typeface="Calibri"/>
              </a:rPr>
              <a:t>Lots of fantastic engagement from ECTs in Clinics 1 and 4 this term.</a:t>
            </a:r>
          </a:p>
          <a:p>
            <a:pPr>
              <a:lnSpc>
                <a:spcPct val="110000"/>
              </a:lnSpc>
            </a:pPr>
            <a:r>
              <a:rPr lang="en-GB" sz="2400" dirty="0">
                <a:latin typeface="Calibri"/>
                <a:ea typeface="Calibri"/>
                <a:cs typeface="Calibri"/>
              </a:rPr>
              <a:t>Issues with school computers blocking cameras and microphones. Please encourage ECTs to check this before they join their clinic.</a:t>
            </a:r>
          </a:p>
          <a:p>
            <a:pPr>
              <a:lnSpc>
                <a:spcPct val="110000"/>
              </a:lnSpc>
            </a:pP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ECTs can access Event Recordings in the Library on </a:t>
            </a:r>
            <a:r>
              <a:rPr lang="en-GB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Steplab</a:t>
            </a: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in advance of clinics. They can also access after the clinics if they miss them or want to revisit.</a:t>
            </a:r>
          </a:p>
          <a:p>
            <a:pPr marL="0" indent="0">
              <a:lnSpc>
                <a:spcPct val="110000"/>
              </a:lnSpc>
              <a:buNone/>
            </a:pPr>
            <a:endParaRPr lang="en-GB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lnSpc>
                <a:spcPct val="110000"/>
              </a:lnSpc>
              <a:buNone/>
            </a:pPr>
            <a:endParaRPr lang="en-GB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lnSpc>
                <a:spcPct val="110000"/>
              </a:lnSpc>
              <a:buNone/>
            </a:pPr>
            <a:endParaRPr lang="en-GB" sz="2400" dirty="0">
              <a:latin typeface="Arial" panose="020B0604020202020204" pitchFamily="34" charset="0"/>
              <a:ea typeface="Calibri" panose="020F0502020204030204"/>
              <a:cs typeface="Arial" panose="020B0604020202020204" pitchFamily="34" charset="0"/>
            </a:endParaRPr>
          </a:p>
          <a:p>
            <a:endParaRPr lang="en-GB" dirty="0"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4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B7629810-6E98-415D-9BF2-E9FF2E839E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78472" y="5919985"/>
            <a:ext cx="1809013" cy="78382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F209A11-FE49-A958-2A70-71B4A68B9C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32245" y="187459"/>
            <a:ext cx="2853110" cy="129229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C14EE16-30F3-B863-DEB3-223F17069C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4464" y="4050494"/>
            <a:ext cx="3753532" cy="2741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18014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48F454-538E-76AF-3481-7C3E84E8D4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B3B850-8765-CB69-B936-F6074A0982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1812" y="40006"/>
            <a:ext cx="10515600" cy="1325563"/>
          </a:xfrm>
        </p:spPr>
        <p:txBody>
          <a:bodyPr/>
          <a:lstStyle/>
          <a:p>
            <a:r>
              <a:rPr lang="en-GB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Steplab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engagement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0367BA-2368-F98E-EB3C-C36D4D4787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721" y="3635456"/>
            <a:ext cx="11327085" cy="2877013"/>
          </a:xfrm>
        </p:spPr>
        <p:txBody>
          <a:bodyPr vert="horz" lIns="91440" tIns="45720" rIns="91440" bIns="45720" rtlCol="0" anchor="t">
            <a:normAutofit fontScale="85000" lnSpcReduction="1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sz="2400" dirty="0">
                <a:latin typeface="Calibri"/>
                <a:ea typeface="Calibri"/>
                <a:cs typeface="Calibri"/>
              </a:rPr>
              <a:t>Engagement has ranged been between 40 – 80% last half term – thank you for your support.</a:t>
            </a:r>
            <a:endParaRPr lang="en-GB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Reminder of expectations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2400" dirty="0">
                <a:latin typeface="Calibri"/>
                <a:ea typeface="Calibri"/>
                <a:cs typeface="Calibri"/>
              </a:rPr>
              <a:t>Year 1 ECTs – fortnightly self-study and weekly mentoring (instructional on </a:t>
            </a:r>
            <a:r>
              <a:rPr lang="en-GB" sz="2400" dirty="0" err="1">
                <a:latin typeface="Calibri"/>
                <a:ea typeface="Calibri"/>
                <a:cs typeface="Calibri"/>
              </a:rPr>
              <a:t>Steplab</a:t>
            </a:r>
            <a:r>
              <a:rPr lang="en-GB" sz="2400" dirty="0">
                <a:latin typeface="Calibri"/>
                <a:ea typeface="Calibri"/>
                <a:cs typeface="Calibri"/>
              </a:rPr>
              <a:t>; pastoral on </a:t>
            </a:r>
            <a:r>
              <a:rPr lang="en-GB" sz="2400" dirty="0" err="1">
                <a:latin typeface="Calibri"/>
                <a:ea typeface="Calibri"/>
                <a:cs typeface="Calibri"/>
              </a:rPr>
              <a:t>MyECT</a:t>
            </a:r>
            <a:r>
              <a:rPr lang="en-GB" sz="2400" dirty="0">
                <a:latin typeface="Calibri"/>
                <a:ea typeface="Calibri"/>
                <a:cs typeface="Calibri"/>
              </a:rPr>
              <a:t>)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2400" dirty="0">
                <a:latin typeface="Calibri"/>
                <a:ea typeface="Calibri"/>
                <a:cs typeface="Calibri"/>
              </a:rPr>
              <a:t>Year 2 ECTs – fortnightly Stretch modules and/or revisiting Year 1 modules as identified by Diagnostic Tool or individual need and fortnightly coaching on </a:t>
            </a:r>
            <a:r>
              <a:rPr lang="en-GB" sz="2400" dirty="0" err="1">
                <a:latin typeface="Calibri"/>
                <a:ea typeface="Calibri"/>
                <a:cs typeface="Calibri"/>
              </a:rPr>
              <a:t>Steplab</a:t>
            </a:r>
            <a:r>
              <a:rPr lang="en-GB" sz="2400" dirty="0">
                <a:latin typeface="Calibri"/>
                <a:ea typeface="Calibri"/>
                <a:cs typeface="Calibri"/>
              </a:rPr>
              <a:t>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2400" dirty="0">
                <a:latin typeface="Calibri"/>
                <a:ea typeface="Calibri"/>
                <a:cs typeface="Calibri"/>
              </a:rPr>
              <a:t>Induction Tutors can change their term dates if Easter or Spring Bank holidays differ from Hub dates. </a:t>
            </a:r>
            <a:endParaRPr lang="en-GB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lnSpc>
                <a:spcPct val="110000"/>
              </a:lnSpc>
              <a:buNone/>
            </a:pPr>
            <a:endParaRPr lang="en-GB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lnSpc>
                <a:spcPct val="110000"/>
              </a:lnSpc>
              <a:buNone/>
            </a:pPr>
            <a:endParaRPr lang="en-GB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lnSpc>
                <a:spcPct val="110000"/>
              </a:lnSpc>
              <a:buNone/>
            </a:pPr>
            <a:endParaRPr lang="en-GB" sz="2400" dirty="0">
              <a:latin typeface="Arial" panose="020B0604020202020204" pitchFamily="34" charset="0"/>
              <a:ea typeface="Calibri" panose="020F0502020204030204"/>
              <a:cs typeface="Arial" panose="020B0604020202020204" pitchFamily="34" charset="0"/>
            </a:endParaRPr>
          </a:p>
          <a:p>
            <a:endParaRPr lang="en-GB" dirty="0"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4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0193A473-1710-0209-9FC9-DB8C19EE0C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82987" y="6074171"/>
            <a:ext cx="1809013" cy="783829"/>
          </a:xfrm>
          <a:prstGeom prst="rect">
            <a:avLst/>
          </a:prstGeom>
        </p:spPr>
      </p:pic>
      <p:pic>
        <p:nvPicPr>
          <p:cNvPr id="5" name="Picture 4" descr="A close up of a word&#10;&#10;Description automatically generated">
            <a:extLst>
              <a:ext uri="{FF2B5EF4-FFF2-40B4-BE49-F238E27FC236}">
                <a16:creationId xmlns:a16="http://schemas.microsoft.com/office/drawing/2014/main" id="{9358AE29-2FED-F8A1-F49E-AF17CD49C2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29675" y="-8357"/>
            <a:ext cx="3362325" cy="8667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AD2E43F-E46E-0A76-87B2-79E7D1EC028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10109" y="1293915"/>
            <a:ext cx="4663644" cy="200321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BE57EDA-C108-39E0-C4BC-BCFF7D19518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25344" y="1293915"/>
            <a:ext cx="4370656" cy="200321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A4BBA31-6338-5069-D1B3-5BEB0C9469FF}"/>
              </a:ext>
            </a:extLst>
          </p:cNvPr>
          <p:cNvSpPr txBox="1"/>
          <p:nvPr/>
        </p:nvSpPr>
        <p:spPr>
          <a:xfrm>
            <a:off x="531812" y="1653066"/>
            <a:ext cx="11935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Year 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1F2CD74-EFDD-4847-7DAE-643352773DD8}"/>
              </a:ext>
            </a:extLst>
          </p:cNvPr>
          <p:cNvSpPr txBox="1"/>
          <p:nvPr/>
        </p:nvSpPr>
        <p:spPr>
          <a:xfrm>
            <a:off x="6334241" y="1653065"/>
            <a:ext cx="11935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Year 2</a:t>
            </a:r>
          </a:p>
        </p:txBody>
      </p:sp>
    </p:spTree>
    <p:extLst>
      <p:ext uri="{BB962C8B-B14F-4D97-AF65-F5344CB8AC3E}">
        <p14:creationId xmlns:p14="http://schemas.microsoft.com/office/powerpoint/2010/main" val="22466138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C7144B-AF71-A511-044D-BBB2655B9F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4B18C2-D512-9C0F-3C76-E82BFA636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Coaching for Mentors 2026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E7CC25-F801-A191-D1AA-8027F54FDC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>
                <a:cs typeface="Arial"/>
              </a:rPr>
              <a:t>All mentors should receive one </a:t>
            </a:r>
            <a:r>
              <a:rPr lang="en-GB" dirty="0" err="1">
                <a:cs typeface="Arial"/>
              </a:rPr>
              <a:t>CfM</a:t>
            </a:r>
            <a:r>
              <a:rPr lang="en-GB" dirty="0">
                <a:cs typeface="Arial"/>
              </a:rPr>
              <a:t> visit per year.</a:t>
            </a:r>
            <a:endParaRPr lang="en-US" dirty="0">
              <a:cs typeface="Calibri" panose="020F0502020204030204"/>
            </a:endParaRPr>
          </a:p>
          <a:p>
            <a:pPr marL="0" indent="0">
              <a:buNone/>
            </a:pPr>
            <a:endParaRPr lang="en-GB" dirty="0">
              <a:cs typeface="Arial"/>
            </a:endParaRPr>
          </a:p>
          <a:p>
            <a:pPr marL="0" indent="0">
              <a:buNone/>
            </a:pPr>
            <a:r>
              <a:rPr lang="en-GB" dirty="0">
                <a:cs typeface="Calibri"/>
              </a:rPr>
              <a:t>Record </a:t>
            </a:r>
            <a:r>
              <a:rPr lang="en-GB" dirty="0" err="1">
                <a:cs typeface="Calibri"/>
              </a:rPr>
              <a:t>CfM</a:t>
            </a:r>
            <a:r>
              <a:rPr lang="en-GB" dirty="0">
                <a:cs typeface="Calibri"/>
              </a:rPr>
              <a:t> here: </a:t>
            </a:r>
            <a:r>
              <a:rPr lang="en-US" altLang="en-US" sz="2000" dirty="0">
                <a:latin typeface="Arial" panose="020B0604020202020204" pitchFamily="34" charset="0"/>
                <a:hlinkClick r:id="rId2"/>
              </a:rPr>
              <a:t>Coaching for Mentors Form 2025/2026  – Fill in form</a:t>
            </a:r>
            <a:endParaRPr lang="en-US" altLang="en-US" sz="2000" dirty="0">
              <a:latin typeface="Arial" panose="020B0604020202020204" pitchFamily="34" charset="0"/>
            </a:endParaRPr>
          </a:p>
          <a:p>
            <a:pPr marL="0" indent="0">
              <a:buNone/>
            </a:pPr>
            <a:endParaRPr lang="en-GB" dirty="0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dirty="0">
                <a:cs typeface="Arial"/>
              </a:rPr>
              <a:t>These can be completed by the IT, by the Hub or jointly.</a:t>
            </a:r>
            <a:endParaRPr lang="en-GB" dirty="0">
              <a:ea typeface="Calibri"/>
              <a:cs typeface="Arial"/>
            </a:endParaRPr>
          </a:p>
          <a:p>
            <a:pPr marL="0" indent="0">
              <a:buNone/>
            </a:pPr>
            <a:r>
              <a:rPr lang="en-GB" dirty="0">
                <a:cs typeface="Arial"/>
              </a:rPr>
              <a:t>We will select some schools to visit, but welcome invitations from you for joint sessions. Please contact Jane to arrange.</a:t>
            </a:r>
            <a:endParaRPr lang="en-GB" dirty="0"/>
          </a:p>
          <a:p>
            <a:pPr marL="0" indent="0">
              <a:buNone/>
            </a:pPr>
            <a:endParaRPr lang="en-GB" dirty="0">
              <a:latin typeface="Arial"/>
              <a:cs typeface="Arial"/>
            </a:endParaRP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D94F0CEE-B6CA-8BAC-908F-A0AD3782F1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78472" y="5919985"/>
            <a:ext cx="1809013" cy="783829"/>
          </a:xfrm>
          <a:prstGeom prst="rect">
            <a:avLst/>
          </a:prstGeom>
        </p:spPr>
      </p:pic>
      <p:sp>
        <p:nvSpPr>
          <p:cNvPr id="7" name="Rectangle 3">
            <a:extLst>
              <a:ext uri="{FF2B5EF4-FFF2-40B4-BE49-F238E27FC236}">
                <a16:creationId xmlns:a16="http://schemas.microsoft.com/office/drawing/2014/main" id="{C0766EC9-05BC-2FBD-3C2F-F37FBBD933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84666"/>
            <a:ext cx="12192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41487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B0DDB3-44A7-0895-0412-59839DFA70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GB">
                <a:latin typeface="+mn-lt"/>
              </a:rPr>
              <a:t>AB feedback from ECT reports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779D62-11E4-33C9-8EB1-E9301189FE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5320" y="1425512"/>
            <a:ext cx="11113008" cy="5011863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/>
              <a:t>Only around 5% rejected this term – thank you for your efforts to maintain such high quality.</a:t>
            </a:r>
          </a:p>
          <a:p>
            <a:pPr marL="0" indent="0">
              <a:buNone/>
            </a:pPr>
            <a:r>
              <a:rPr lang="en-GB" dirty="0"/>
              <a:t> </a:t>
            </a:r>
          </a:p>
          <a:p>
            <a:pPr marL="0" indent="0">
              <a:buNone/>
            </a:pPr>
            <a:r>
              <a:rPr lang="en-GB" dirty="0"/>
              <a:t>Main reasons for rejection are insufficient detail - no reference to Teachers’ Standards or examples of classroom practice. Some reports based on a single lesson observation. 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Examples shared for training purposes are anonymised – please include your ECT’s name and any pertinent personal information.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More reference to evidence sources and the ECTs’ impact in the classroom would be even better.</a:t>
            </a:r>
          </a:p>
        </p:txBody>
      </p:sp>
    </p:spTree>
    <p:extLst>
      <p:ext uri="{BB962C8B-B14F-4D97-AF65-F5344CB8AC3E}">
        <p14:creationId xmlns:p14="http://schemas.microsoft.com/office/powerpoint/2010/main" val="22918427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823B97-DD0E-4505-BB08-7C08566F05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693" y="741391"/>
            <a:ext cx="3455821" cy="1616203"/>
          </a:xfrm>
        </p:spPr>
        <p:txBody>
          <a:bodyPr anchor="b">
            <a:normAutofit/>
          </a:bodyPr>
          <a:lstStyle/>
          <a:p>
            <a:r>
              <a:rPr lang="en-GB" sz="32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Date of next briefing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CEE2C0-FC40-4AE0-A83E-B8F5691A6A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6693" y="2533476"/>
            <a:ext cx="3455821" cy="344783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2000" dirty="0">
                <a:cs typeface="Arial"/>
              </a:rPr>
              <a:t>Thursday 26th February at 7:45am</a:t>
            </a:r>
          </a:p>
          <a:p>
            <a:pPr marL="0" indent="0">
              <a:buNone/>
            </a:pPr>
            <a:endParaRPr lang="en-GB" sz="2000" dirty="0"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000" dirty="0">
                <a:cs typeface="Arial"/>
              </a:rPr>
              <a:t>Meeting link on our website : </a:t>
            </a:r>
            <a:r>
              <a:rPr lang="en-GB" sz="2000" dirty="0">
                <a:hlinkClick r:id="rId2"/>
              </a:rPr>
              <a:t>Calderdale and Kirklees Teaching School Hub - Upcoming Events (ckteachingschoolhub.org)</a:t>
            </a:r>
            <a:endParaRPr lang="en-GB" sz="2000" dirty="0"/>
          </a:p>
          <a:p>
            <a:pPr marL="0" indent="0">
              <a:buNone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2000" dirty="0"/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6258F736-B256-8039-9DC6-F4E49A5C5A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12068638" y="0"/>
            <a:ext cx="123362" cy="6858000"/>
            <a:chOff x="12068638" y="0"/>
            <a:chExt cx="123362" cy="6858000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10B4520A-996E-330C-99DA-69CA4D89E9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0"/>
              <a:ext cx="123362" cy="6858000"/>
            </a:xfrm>
            <a:prstGeom prst="rect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5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EC8FA945-E356-695F-18D6-CAD4EF34FE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3527553"/>
              <a:ext cx="123362" cy="3330447"/>
            </a:xfrm>
            <a:prstGeom prst="rect">
              <a:avLst/>
            </a:prstGeom>
            <a:gradFill>
              <a:gsLst>
                <a:gs pos="19000">
                  <a:schemeClr val="accent5">
                    <a:lumMod val="60000"/>
                    <a:lumOff val="40000"/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5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B7629810-6E98-415D-9BF2-E9FF2E839E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78472" y="5919985"/>
            <a:ext cx="1809013" cy="78382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6217F14-90FB-3574-4E5D-FC220B09FE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01314" y="1048401"/>
            <a:ext cx="4129238" cy="4129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1650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760</Words>
  <Application>Microsoft Office PowerPoint</Application>
  <PresentationFormat>Widescreen</PresentationFormat>
  <Paragraphs>78</Paragraphs>
  <Slides>9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7" baseType="lpstr">
      <vt:lpstr>Aptos</vt:lpstr>
      <vt:lpstr>Arial</vt:lpstr>
      <vt:lpstr>Arial,Sans-Serif</vt:lpstr>
      <vt:lpstr>Calibri</vt:lpstr>
      <vt:lpstr>Calibri Light</vt:lpstr>
      <vt:lpstr>Helvetica</vt:lpstr>
      <vt:lpstr>Verdana</vt:lpstr>
      <vt:lpstr>Office Theme</vt:lpstr>
      <vt:lpstr>PowerPoint Presentation</vt:lpstr>
      <vt:lpstr>ECT and Mentor events this half term</vt:lpstr>
      <vt:lpstr>New Jan 2025 ECTs and Mentors</vt:lpstr>
      <vt:lpstr>ECT and mentor registration/changes</vt:lpstr>
      <vt:lpstr>Clinic engagement</vt:lpstr>
      <vt:lpstr>Steplab engagement</vt:lpstr>
      <vt:lpstr>Coaching for Mentors 2026</vt:lpstr>
      <vt:lpstr>AB feedback from ECT reports</vt:lpstr>
      <vt:lpstr>Date of next briefing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Induction Coordinators’ Briefing</dc:title>
  <dc:creator>D Heaven</dc:creator>
  <cp:lastModifiedBy>Scott, Leanne</cp:lastModifiedBy>
  <cp:revision>162</cp:revision>
  <dcterms:created xsi:type="dcterms:W3CDTF">2022-10-20T19:19:35Z</dcterms:created>
  <dcterms:modified xsi:type="dcterms:W3CDTF">2026-01-16T10:57:19Z</dcterms:modified>
</cp:coreProperties>
</file>