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0" r:id="rId2"/>
    <p:sldId id="1525" r:id="rId3"/>
    <p:sldId id="295" r:id="rId4"/>
    <p:sldId id="1538" r:id="rId5"/>
    <p:sldId id="1528" r:id="rId6"/>
    <p:sldId id="1534" r:id="rId7"/>
    <p:sldId id="1530" r:id="rId8"/>
    <p:sldId id="1536" r:id="rId9"/>
    <p:sldId id="1535" r:id="rId10"/>
    <p:sldId id="1537" r:id="rId11"/>
    <p:sldId id="1529" r:id="rId12"/>
    <p:sldId id="298" r:id="rId13"/>
    <p:sldId id="1523" r:id="rId14"/>
    <p:sldId id="1527" r:id="rId15"/>
    <p:sldId id="1533" r:id="rId16"/>
    <p:sldId id="267" r:id="rId17"/>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C17B51C-D8EB-F74D-E0FB-3F3B1139CFED}" v="2" dt="2026-04-15T08:37:02.514"/>
    <p1510:client id="{23E0F3F0-8E40-AC55-229B-7F0139A8CDCC}" v="1488" dt="2026-04-14T10:40:40.658"/>
    <p1510:client id="{5873E653-58D5-4176-9F34-B52F03C5FE11}" v="459" dt="2026-04-15T08:24:04.224"/>
    <p1510:client id="{7EDD295A-4D96-0F30-4FC9-B3F8EF09C7D5}" v="8" dt="2026-04-14T08:31:00.406"/>
    <p1510:client id="{B1B18CEF-D7F2-30F8-14E8-6E444292F522}" v="27" dt="2026-04-15T08:51:55.615"/>
    <p1510:client id="{C2B5BB62-A78F-EABA-1CC4-62430BA3CEAD}" v="1011" dt="2026-04-14T13:37:14.74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16/04/2026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16/04/2026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16/04/2026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16/04/2026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16/04/2026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GB" smtClean="0"/>
              <a:t>16/04/2026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ktsh@sharemat.co.uk" TargetMode="External"/><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forms.cloud.microsoft/e/3p5GW9jReF" TargetMode="Externa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hyperlink" Target="https://www.ckteachingschoolhub.org/calendar/?calid=1&amp;pid=1&amp;viewid=1" TargetMode="External"/><Relationship Id="rId1" Type="http://schemas.openxmlformats.org/officeDocument/2006/relationships/slideLayout" Target="../slideLayouts/slideLayout2.xml"/><Relationship Id="rId4" Type="http://schemas.openxmlformats.org/officeDocument/2006/relationships/image" Target="../media/image1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0CD38D2-5F7D-4FC8-B866-7137C7901B03}"/>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230385" y="5689049"/>
            <a:ext cx="1723146" cy="644570"/>
          </a:xfrm>
          <a:prstGeom prst="rect">
            <a:avLst/>
          </a:prstGeom>
          <a:noFill/>
        </p:spPr>
      </p:pic>
      <p:sp>
        <p:nvSpPr>
          <p:cNvPr id="99" name="Rectangle 94">
            <a:extLst>
              <a:ext uri="{FF2B5EF4-FFF2-40B4-BE49-F238E27FC236}">
                <a16:creationId xmlns:a16="http://schemas.microsoft.com/office/drawing/2014/main" id="{4C081D22-E9B7-4C95-854F-CBB47D568AFA}"/>
              </a:ext>
            </a:extLst>
          </p:cNvPr>
          <p:cNvSpPr>
            <a:spLocks noChangeArrowheads="1"/>
          </p:cNvSpPr>
          <p:nvPr/>
        </p:nvSpPr>
        <p:spPr bwMode="auto">
          <a:xfrm>
            <a:off x="0" y="0"/>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186" name="Rectangle 175">
            <a:extLst>
              <a:ext uri="{FF2B5EF4-FFF2-40B4-BE49-F238E27FC236}">
                <a16:creationId xmlns:a16="http://schemas.microsoft.com/office/drawing/2014/main" id="{A60DCDA4-9B84-4B94-B0EF-1BF3137B9F10}"/>
              </a:ext>
            </a:extLst>
          </p:cNvPr>
          <p:cNvSpPr>
            <a:spLocks noChangeArrowheads="1"/>
          </p:cNvSpPr>
          <p:nvPr/>
        </p:nvSpPr>
        <p:spPr bwMode="auto">
          <a:xfrm>
            <a:off x="4798503" y="2894202"/>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
        <p:nvSpPr>
          <p:cNvPr id="3146" name="Rectangle 269">
            <a:extLst>
              <a:ext uri="{FF2B5EF4-FFF2-40B4-BE49-F238E27FC236}">
                <a16:creationId xmlns:a16="http://schemas.microsoft.com/office/drawing/2014/main" id="{51242E54-FD5E-4590-A9D6-E92BE17E92F5}"/>
              </a:ext>
            </a:extLst>
          </p:cNvPr>
          <p:cNvSpPr>
            <a:spLocks noChangeArrowheads="1"/>
          </p:cNvSpPr>
          <p:nvPr/>
        </p:nvSpPr>
        <p:spPr bwMode="auto">
          <a:xfrm>
            <a:off x="2278591" y="4936206"/>
            <a:ext cx="7626733"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algn="ctr"/>
            <a:r>
              <a:rPr lang="en-US">
                <a:solidFill>
                  <a:srgbClr val="002060"/>
                </a:solidFill>
                <a:latin typeface="Verdana"/>
                <a:ea typeface="Verdana"/>
                <a:cs typeface="Verdana"/>
                <a:hlinkClick r:id="rId3"/>
              </a:rPr>
              <a:t>cktsh@sharemat.co.uk</a:t>
            </a:r>
            <a:endParaRPr lang="en-US">
              <a:solidFill>
                <a:srgbClr val="002060"/>
              </a:solidFill>
              <a:latin typeface="Verdana"/>
              <a:ea typeface="Verdana"/>
              <a:cs typeface="Verdana"/>
            </a:endParaRPr>
          </a:p>
          <a:p>
            <a:pPr algn="ctr"/>
            <a:endParaRPr lang="en-US">
              <a:solidFill>
                <a:srgbClr val="002060"/>
              </a:solidFill>
              <a:latin typeface="Verdana"/>
              <a:ea typeface="Verdana"/>
              <a:cs typeface="Verdana"/>
            </a:endParaRPr>
          </a:p>
        </p:txBody>
      </p:sp>
      <p:pic>
        <p:nvPicPr>
          <p:cNvPr id="3" name="Picture 4" descr="Chart, bubble chart&#10;&#10;Description automatically generated">
            <a:extLst>
              <a:ext uri="{FF2B5EF4-FFF2-40B4-BE49-F238E27FC236}">
                <a16:creationId xmlns:a16="http://schemas.microsoft.com/office/drawing/2014/main" id="{76EDB2F7-E345-440B-BA66-E3FFC46EFC6E}"/>
              </a:ext>
            </a:extLst>
          </p:cNvPr>
          <p:cNvPicPr>
            <a:picLocks noChangeAspect="1"/>
          </p:cNvPicPr>
          <p:nvPr/>
        </p:nvPicPr>
        <p:blipFill>
          <a:blip r:embed="rId4"/>
          <a:stretch>
            <a:fillRect/>
          </a:stretch>
        </p:blipFill>
        <p:spPr>
          <a:xfrm>
            <a:off x="9186231" y="273242"/>
            <a:ext cx="2743200" cy="2473973"/>
          </a:xfrm>
          <a:prstGeom prst="rect">
            <a:avLst/>
          </a:prstGeom>
        </p:spPr>
      </p:pic>
      <p:pic>
        <p:nvPicPr>
          <p:cNvPr id="2" name="Picture 6" descr="A picture containing text&#10;&#10;Description automatically generated">
            <a:extLst>
              <a:ext uri="{FF2B5EF4-FFF2-40B4-BE49-F238E27FC236}">
                <a16:creationId xmlns:a16="http://schemas.microsoft.com/office/drawing/2014/main" id="{B7629810-6E98-415D-9BF2-E9FF2E839E84}"/>
              </a:ext>
            </a:extLst>
          </p:cNvPr>
          <p:cNvPicPr>
            <a:picLocks noChangeAspect="1"/>
          </p:cNvPicPr>
          <p:nvPr/>
        </p:nvPicPr>
        <p:blipFill>
          <a:blip r:embed="rId5"/>
          <a:stretch>
            <a:fillRect/>
          </a:stretch>
        </p:blipFill>
        <p:spPr>
          <a:xfrm>
            <a:off x="609906" y="601976"/>
            <a:ext cx="3323471" cy="1440029"/>
          </a:xfrm>
          <a:prstGeom prst="rect">
            <a:avLst/>
          </a:prstGeom>
        </p:spPr>
      </p:pic>
      <p:sp>
        <p:nvSpPr>
          <p:cNvPr id="5" name="TextBox 4">
            <a:extLst>
              <a:ext uri="{FF2B5EF4-FFF2-40B4-BE49-F238E27FC236}">
                <a16:creationId xmlns:a16="http://schemas.microsoft.com/office/drawing/2014/main" id="{6D024AAD-4880-42F3-9F89-E4B2EF8C09B0}"/>
              </a:ext>
            </a:extLst>
          </p:cNvPr>
          <p:cNvSpPr txBox="1"/>
          <p:nvPr/>
        </p:nvSpPr>
        <p:spPr>
          <a:xfrm>
            <a:off x="1440865" y="2267326"/>
            <a:ext cx="9302184" cy="3416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3200" b="1">
                <a:solidFill>
                  <a:srgbClr val="002060"/>
                </a:solidFill>
                <a:latin typeface="Arial"/>
                <a:ea typeface="Verdana"/>
                <a:cs typeface="Arial"/>
              </a:rPr>
              <a:t>ECT Induction Tutor</a:t>
            </a:r>
            <a:endParaRPr lang="en-GB" sz="3200" b="1">
              <a:solidFill>
                <a:srgbClr val="002060"/>
              </a:solidFill>
              <a:latin typeface="Arial" panose="020B0604020202020204" pitchFamily="34" charset="0"/>
              <a:ea typeface="Verdana"/>
              <a:cs typeface="Arial" panose="020B0604020202020204" pitchFamily="34" charset="0"/>
            </a:endParaRPr>
          </a:p>
          <a:p>
            <a:pPr algn="ctr"/>
            <a:r>
              <a:rPr lang="en-GB" sz="3200" b="1">
                <a:solidFill>
                  <a:srgbClr val="002060"/>
                </a:solidFill>
                <a:latin typeface="Arial"/>
                <a:ea typeface="Verdana"/>
                <a:cs typeface="Arial"/>
              </a:rPr>
              <a:t>Breakfast Briefing</a:t>
            </a:r>
          </a:p>
          <a:p>
            <a:pPr algn="ctr"/>
            <a:endParaRPr lang="en-GB" sz="3200" b="1">
              <a:solidFill>
                <a:srgbClr val="002060"/>
              </a:solidFill>
              <a:latin typeface="Arial" panose="020B0604020202020204" pitchFamily="34" charset="0"/>
              <a:ea typeface="Verdana"/>
              <a:cs typeface="Arial" panose="020B0604020202020204" pitchFamily="34" charset="0"/>
            </a:endParaRPr>
          </a:p>
          <a:p>
            <a:pPr algn="ctr"/>
            <a:r>
              <a:rPr lang="en-GB" sz="2400" b="1">
                <a:solidFill>
                  <a:srgbClr val="002060"/>
                </a:solidFill>
                <a:latin typeface="Arial"/>
                <a:ea typeface="Verdana"/>
                <a:cs typeface="Arial"/>
              </a:rPr>
              <a:t>Thursday 16th April 2026</a:t>
            </a:r>
          </a:p>
          <a:p>
            <a:pPr algn="ctr"/>
            <a:endParaRPr lang="en-GB" sz="2400" b="1">
              <a:solidFill>
                <a:srgbClr val="002060"/>
              </a:solidFill>
              <a:latin typeface="Arial" panose="020B0604020202020204" pitchFamily="34" charset="0"/>
              <a:ea typeface="Verdana"/>
              <a:cs typeface="Arial" panose="020B0604020202020204" pitchFamily="34" charset="0"/>
            </a:endParaRPr>
          </a:p>
          <a:p>
            <a:pPr algn="ctr"/>
            <a:r>
              <a:rPr lang="en-GB" sz="2400" b="1">
                <a:solidFill>
                  <a:srgbClr val="002060"/>
                </a:solidFill>
                <a:latin typeface="Arial"/>
                <a:ea typeface="Verdana"/>
                <a:cs typeface="Arial"/>
              </a:rPr>
              <a:t>Dionne Heaven</a:t>
            </a:r>
            <a:endParaRPr lang="en-US" sz="2400">
              <a:latin typeface="Arial"/>
              <a:cs typeface="Arial"/>
            </a:endParaRPr>
          </a:p>
          <a:p>
            <a:pPr algn="ctr"/>
            <a:endParaRPr lang="en-GB" sz="2400" b="1">
              <a:solidFill>
                <a:srgbClr val="002060"/>
              </a:solidFill>
              <a:latin typeface="Arial"/>
              <a:ea typeface="Verdana"/>
              <a:cs typeface="Arial"/>
            </a:endParaRPr>
          </a:p>
          <a:p>
            <a:endParaRPr lang="en-GB" sz="2400" b="1">
              <a:solidFill>
                <a:srgbClr val="002060"/>
              </a:solidFill>
              <a:latin typeface="Verdana"/>
              <a:ea typeface="Verdana"/>
              <a:cs typeface="Verdana"/>
            </a:endParaRPr>
          </a:p>
        </p:txBody>
      </p:sp>
    </p:spTree>
    <p:extLst>
      <p:ext uri="{BB962C8B-B14F-4D97-AF65-F5344CB8AC3E}">
        <p14:creationId xmlns:p14="http://schemas.microsoft.com/office/powerpoint/2010/main" val="19828372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E810D-267F-4C0F-A8DE-C4BCE535FD05}"/>
              </a:ext>
            </a:extLst>
          </p:cNvPr>
          <p:cNvSpPr>
            <a:spLocks noGrp="1"/>
          </p:cNvSpPr>
          <p:nvPr>
            <p:ph type="title"/>
          </p:nvPr>
        </p:nvSpPr>
        <p:spPr>
          <a:xfrm>
            <a:off x="732439" y="365125"/>
            <a:ext cx="10515600" cy="1325563"/>
          </a:xfrm>
        </p:spPr>
        <p:txBody>
          <a:bodyPr/>
          <a:lstStyle/>
          <a:p>
            <a:r>
              <a:rPr lang="en-GB">
                <a:latin typeface="Arial"/>
                <a:cs typeface="Arial"/>
              </a:rPr>
              <a:t>ECF Events this half term</a:t>
            </a:r>
            <a:endParaRPr lang="en-US"/>
          </a:p>
        </p:txBody>
      </p:sp>
      <p:sp>
        <p:nvSpPr>
          <p:cNvPr id="3" name="Content Placeholder 2">
            <a:extLst>
              <a:ext uri="{FF2B5EF4-FFF2-40B4-BE49-F238E27FC236}">
                <a16:creationId xmlns:a16="http://schemas.microsoft.com/office/drawing/2014/main" id="{59BCBED6-4585-4B81-903B-25DB014CDBBE}"/>
              </a:ext>
            </a:extLst>
          </p:cNvPr>
          <p:cNvSpPr>
            <a:spLocks noGrp="1"/>
          </p:cNvSpPr>
          <p:nvPr>
            <p:ph idx="1"/>
          </p:nvPr>
        </p:nvSpPr>
        <p:spPr>
          <a:xfrm>
            <a:off x="732439" y="1690688"/>
            <a:ext cx="11034691" cy="4800722"/>
          </a:xfrm>
        </p:spPr>
        <p:txBody>
          <a:bodyPr vert="horz" lIns="91440" tIns="45720" rIns="91440" bIns="45720" rtlCol="0" anchor="t">
            <a:noAutofit/>
          </a:bodyPr>
          <a:lstStyle/>
          <a:p>
            <a:pPr marL="0" indent="0">
              <a:buNone/>
            </a:pPr>
            <a:r>
              <a:rPr lang="en-GB" sz="2400" b="1">
                <a:latin typeface="Arial"/>
                <a:cs typeface="Arial"/>
              </a:rPr>
              <a:t>ECT Clinic 3 </a:t>
            </a:r>
            <a:r>
              <a:rPr lang="en-GB" sz="2400">
                <a:latin typeface="Arial"/>
                <a:cs typeface="Arial"/>
              </a:rPr>
              <a:t>– half term 6 dates</a:t>
            </a:r>
          </a:p>
          <a:p>
            <a:pPr marL="0" indent="0">
              <a:buNone/>
            </a:pPr>
            <a:r>
              <a:rPr lang="en-GB" sz="2400" b="1">
                <a:latin typeface="Arial"/>
                <a:cs typeface="Arial"/>
              </a:rPr>
              <a:t>ECT Clinic 6 </a:t>
            </a:r>
            <a:r>
              <a:rPr lang="en-GB" sz="2400">
                <a:latin typeface="Arial"/>
                <a:cs typeface="Arial"/>
              </a:rPr>
              <a:t>– half term 6 dates</a:t>
            </a:r>
            <a:endParaRPr lang="en-GB" sz="2400">
              <a:latin typeface="Arial"/>
              <a:ea typeface="Calibri"/>
              <a:cs typeface="Arial"/>
            </a:endParaRPr>
          </a:p>
          <a:p>
            <a:pPr marL="457200" indent="-457200">
              <a:buFont typeface="Calibri" panose="020B0604020202020204" pitchFamily="34" charset="0"/>
              <a:buChar char="-"/>
            </a:pPr>
            <a:r>
              <a:rPr lang="en-GB" sz="2400">
                <a:latin typeface="Arial"/>
                <a:cs typeface="Arial"/>
              </a:rPr>
              <a:t>Booking links will be sent out to ECTs soon</a:t>
            </a:r>
            <a:endParaRPr lang="en-GB" sz="2400">
              <a:latin typeface="Arial"/>
              <a:ea typeface="Calibri" panose="020F0502020204030204"/>
              <a:cs typeface="Arial"/>
            </a:endParaRPr>
          </a:p>
          <a:p>
            <a:pPr marL="457200" indent="-457200">
              <a:buFont typeface="Calibri" panose="020B0604020202020204" pitchFamily="34" charset="0"/>
              <a:buChar char="-"/>
            </a:pPr>
            <a:endParaRPr lang="en-GB" sz="900">
              <a:latin typeface="Arial"/>
              <a:cs typeface="Arial"/>
            </a:endParaRPr>
          </a:p>
          <a:p>
            <a:pPr marL="0" indent="0">
              <a:buNone/>
            </a:pPr>
            <a:r>
              <a:rPr lang="en-GB" sz="2400" b="1">
                <a:latin typeface="Arial"/>
                <a:cs typeface="Arial"/>
              </a:rPr>
              <a:t>Mentor Clinic  </a:t>
            </a:r>
            <a:r>
              <a:rPr lang="en-GB" sz="2400">
                <a:latin typeface="Arial"/>
                <a:cs typeface="Arial"/>
              </a:rPr>
              <a:t>– May and June dates. - Booking link will be shared soon</a:t>
            </a:r>
          </a:p>
          <a:p>
            <a:pPr marL="0" indent="0">
              <a:buNone/>
            </a:pPr>
            <a:endParaRPr lang="en-GB" sz="2400">
              <a:latin typeface="Arial"/>
              <a:cs typeface="Arial"/>
            </a:endParaRPr>
          </a:p>
          <a:p>
            <a:pPr marL="0" indent="0">
              <a:buNone/>
            </a:pPr>
            <a:r>
              <a:rPr lang="en-GB" sz="2400" b="1">
                <a:latin typeface="Arial"/>
                <a:cs typeface="Arial"/>
              </a:rPr>
              <a:t>Any new mentors requiring Conference 1 and/or Conference 2 can access Event Recordings in their </a:t>
            </a:r>
            <a:r>
              <a:rPr lang="en-GB" sz="2400" b="1" err="1">
                <a:latin typeface="Arial"/>
                <a:cs typeface="Arial"/>
              </a:rPr>
              <a:t>Steplab</a:t>
            </a:r>
            <a:r>
              <a:rPr lang="en-GB" sz="2400" b="1">
                <a:latin typeface="Arial"/>
                <a:cs typeface="Arial"/>
              </a:rPr>
              <a:t> library at any time.</a:t>
            </a:r>
            <a:endParaRPr lang="en-GB" sz="2400">
              <a:latin typeface="Arial"/>
              <a:cs typeface="Arial"/>
            </a:endParaRPr>
          </a:p>
          <a:p>
            <a:pPr marL="0" indent="0">
              <a:buNone/>
            </a:pPr>
            <a:endParaRPr lang="en-GB" sz="900">
              <a:latin typeface="Arial"/>
              <a:ea typeface="Calibri"/>
              <a:cs typeface="Arial"/>
            </a:endParaRPr>
          </a:p>
          <a:p>
            <a:pPr marL="0" indent="0">
              <a:buNone/>
            </a:pPr>
            <a:r>
              <a:rPr lang="en-GB" sz="2400" b="1">
                <a:latin typeface="Arial"/>
                <a:cs typeface="Arial"/>
              </a:rPr>
              <a:t>January 2025 starters: ECT Conference 2</a:t>
            </a:r>
            <a:r>
              <a:rPr lang="en-GB" sz="2400">
                <a:latin typeface="Arial"/>
                <a:cs typeface="Arial"/>
              </a:rPr>
              <a:t> - Tuesday 28</a:t>
            </a:r>
            <a:r>
              <a:rPr lang="en-GB" sz="2400" baseline="30000">
                <a:latin typeface="Arial"/>
                <a:cs typeface="Arial"/>
              </a:rPr>
              <a:t>th</a:t>
            </a:r>
            <a:r>
              <a:rPr lang="en-GB" sz="2400">
                <a:latin typeface="Arial"/>
                <a:cs typeface="Arial"/>
              </a:rPr>
              <a:t> April, Upper Batley High School (Trust Development Centre)</a:t>
            </a:r>
            <a:endParaRPr lang="en-GB" sz="2400">
              <a:latin typeface="Arial"/>
              <a:ea typeface="Calibri"/>
              <a:cs typeface="Arial"/>
            </a:endParaRPr>
          </a:p>
          <a:p>
            <a:pPr marL="0" indent="0">
              <a:buNone/>
            </a:pPr>
            <a:endParaRPr lang="en-GB">
              <a:cs typeface="Calibri"/>
            </a:endParaRPr>
          </a:p>
          <a:p>
            <a:pPr marL="0" indent="0">
              <a:buNone/>
            </a:pPr>
            <a:endParaRPr lang="en-GB">
              <a:ea typeface="Calibri"/>
              <a:cs typeface="Calibri"/>
            </a:endParaRPr>
          </a:p>
          <a:p>
            <a:pPr marL="0" indent="0">
              <a:buNone/>
            </a:pPr>
            <a:endParaRPr lang="en-GB">
              <a:cs typeface="Calibri"/>
            </a:endParaRPr>
          </a:p>
        </p:txBody>
      </p:sp>
      <p:pic>
        <p:nvPicPr>
          <p:cNvPr id="5" name="Picture 6" descr="A picture containing text&#10;&#10;Description automatically generated">
            <a:extLst>
              <a:ext uri="{FF2B5EF4-FFF2-40B4-BE49-F238E27FC236}">
                <a16:creationId xmlns:a16="http://schemas.microsoft.com/office/drawing/2014/main" id="{A0E314A1-FF50-521B-B7B1-8D3E35305356}"/>
              </a:ext>
            </a:extLst>
          </p:cNvPr>
          <p:cNvPicPr>
            <a:picLocks noChangeAspect="1"/>
          </p:cNvPicPr>
          <p:nvPr/>
        </p:nvPicPr>
        <p:blipFill>
          <a:blip r:embed="rId2"/>
          <a:stretch>
            <a:fillRect/>
          </a:stretch>
        </p:blipFill>
        <p:spPr>
          <a:xfrm>
            <a:off x="10178472" y="5919985"/>
            <a:ext cx="1809013" cy="783829"/>
          </a:xfrm>
          <a:prstGeom prst="rect">
            <a:avLst/>
          </a:prstGeom>
        </p:spPr>
      </p:pic>
    </p:spTree>
    <p:extLst>
      <p:ext uri="{BB962C8B-B14F-4D97-AF65-F5344CB8AC3E}">
        <p14:creationId xmlns:p14="http://schemas.microsoft.com/office/powerpoint/2010/main" val="101645519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34C1AB-39DB-4F58-989E-30E88E56677D}"/>
              </a:ext>
            </a:extLst>
          </p:cNvPr>
          <p:cNvSpPr>
            <a:spLocks noGrp="1"/>
          </p:cNvSpPr>
          <p:nvPr>
            <p:ph type="title"/>
          </p:nvPr>
        </p:nvSpPr>
        <p:spPr>
          <a:xfrm>
            <a:off x="660399" y="196380"/>
            <a:ext cx="10515600" cy="1325563"/>
          </a:xfrm>
        </p:spPr>
        <p:txBody>
          <a:bodyPr/>
          <a:lstStyle/>
          <a:p>
            <a:r>
              <a:rPr lang="en-GB" err="1">
                <a:latin typeface="Arial"/>
                <a:cs typeface="Arial"/>
              </a:rPr>
              <a:t>Steplab</a:t>
            </a:r>
            <a:r>
              <a:rPr lang="en-GB">
                <a:latin typeface="Arial"/>
                <a:cs typeface="Arial"/>
              </a:rPr>
              <a:t> Engagement</a:t>
            </a:r>
            <a:endParaRPr lang="en-US"/>
          </a:p>
        </p:txBody>
      </p:sp>
      <p:sp>
        <p:nvSpPr>
          <p:cNvPr id="3" name="Content Placeholder 2">
            <a:extLst>
              <a:ext uri="{FF2B5EF4-FFF2-40B4-BE49-F238E27FC236}">
                <a16:creationId xmlns:a16="http://schemas.microsoft.com/office/drawing/2014/main" id="{EB842679-D087-4991-967F-3699C289C6C1}"/>
              </a:ext>
            </a:extLst>
          </p:cNvPr>
          <p:cNvSpPr>
            <a:spLocks noGrp="1"/>
          </p:cNvSpPr>
          <p:nvPr>
            <p:ph idx="1"/>
          </p:nvPr>
        </p:nvSpPr>
        <p:spPr>
          <a:xfrm>
            <a:off x="660399" y="1800225"/>
            <a:ext cx="11102854" cy="4600312"/>
          </a:xfrm>
        </p:spPr>
        <p:txBody>
          <a:bodyPr vert="horz" lIns="91440" tIns="45720" rIns="91440" bIns="45720" rtlCol="0" anchor="t">
            <a:noAutofit/>
          </a:bodyPr>
          <a:lstStyle/>
          <a:p>
            <a:pPr marL="0" indent="0">
              <a:buNone/>
            </a:pPr>
            <a:r>
              <a:rPr lang="en-GB">
                <a:solidFill>
                  <a:srgbClr val="0B0C0C"/>
                </a:solidFill>
                <a:latin typeface="Calibri"/>
                <a:cs typeface="Helvetica"/>
              </a:rPr>
              <a:t>	2025 cohort</a:t>
            </a:r>
          </a:p>
          <a:p>
            <a:pPr marL="0" indent="0">
              <a:buNone/>
            </a:pPr>
            <a:endParaRPr lang="en-GB">
              <a:solidFill>
                <a:srgbClr val="0B0C0C"/>
              </a:solidFill>
              <a:latin typeface="Calibri"/>
              <a:cs typeface="Helvetica"/>
            </a:endParaRPr>
          </a:p>
        </p:txBody>
      </p:sp>
      <p:pic>
        <p:nvPicPr>
          <p:cNvPr id="4" name="Picture 6" descr="A picture containing text&#10;&#10;Description automatically generated">
            <a:extLst>
              <a:ext uri="{FF2B5EF4-FFF2-40B4-BE49-F238E27FC236}">
                <a16:creationId xmlns:a16="http://schemas.microsoft.com/office/drawing/2014/main" id="{B7629810-6E98-415D-9BF2-E9FF2E839E84}"/>
              </a:ext>
            </a:extLst>
          </p:cNvPr>
          <p:cNvPicPr>
            <a:picLocks noChangeAspect="1"/>
          </p:cNvPicPr>
          <p:nvPr/>
        </p:nvPicPr>
        <p:blipFill>
          <a:blip r:embed="rId2"/>
          <a:stretch>
            <a:fillRect/>
          </a:stretch>
        </p:blipFill>
        <p:spPr>
          <a:xfrm>
            <a:off x="10178472" y="5919985"/>
            <a:ext cx="1809013" cy="783829"/>
          </a:xfrm>
          <a:prstGeom prst="rect">
            <a:avLst/>
          </a:prstGeom>
        </p:spPr>
      </p:pic>
      <p:sp>
        <p:nvSpPr>
          <p:cNvPr id="9" name="TextBox 8">
            <a:extLst>
              <a:ext uri="{FF2B5EF4-FFF2-40B4-BE49-F238E27FC236}">
                <a16:creationId xmlns:a16="http://schemas.microsoft.com/office/drawing/2014/main" id="{5F95552B-593E-994B-8CED-F719A404AEE8}"/>
              </a:ext>
            </a:extLst>
          </p:cNvPr>
          <p:cNvSpPr txBox="1"/>
          <p:nvPr/>
        </p:nvSpPr>
        <p:spPr>
          <a:xfrm>
            <a:off x="6538232" y="1783553"/>
            <a:ext cx="4706753" cy="523220"/>
          </a:xfrm>
          <a:prstGeom prst="rect">
            <a:avLst/>
          </a:prstGeom>
          <a:noFill/>
        </p:spPr>
        <p:txBody>
          <a:bodyPr wrap="square" lIns="91440" tIns="45720" rIns="91440" bIns="45720" rtlCol="0" anchor="t">
            <a:spAutoFit/>
          </a:bodyPr>
          <a:lstStyle/>
          <a:p>
            <a:pPr algn="ctr"/>
            <a:r>
              <a:rPr lang="en-GB" sz="2800"/>
              <a:t>2024 cohort</a:t>
            </a:r>
            <a:endParaRPr lang="en-US"/>
          </a:p>
        </p:txBody>
      </p:sp>
      <p:pic>
        <p:nvPicPr>
          <p:cNvPr id="7" name="Picture 6" descr="A screenshot of a graph&#10;&#10;AI-generated content may be incorrect.">
            <a:extLst>
              <a:ext uri="{FF2B5EF4-FFF2-40B4-BE49-F238E27FC236}">
                <a16:creationId xmlns:a16="http://schemas.microsoft.com/office/drawing/2014/main" id="{44432EA6-630F-D621-A481-D5A9D328C5F5}"/>
              </a:ext>
            </a:extLst>
          </p:cNvPr>
          <p:cNvPicPr>
            <a:picLocks noChangeAspect="1"/>
          </p:cNvPicPr>
          <p:nvPr/>
        </p:nvPicPr>
        <p:blipFill>
          <a:blip r:embed="rId3"/>
          <a:stretch>
            <a:fillRect/>
          </a:stretch>
        </p:blipFill>
        <p:spPr>
          <a:xfrm>
            <a:off x="6539158" y="2297968"/>
            <a:ext cx="4623532" cy="2623526"/>
          </a:xfrm>
          <a:prstGeom prst="rect">
            <a:avLst/>
          </a:prstGeom>
        </p:spPr>
      </p:pic>
      <p:pic>
        <p:nvPicPr>
          <p:cNvPr id="10" name="Picture 9" descr="A screenshot of a screen&#10;&#10;AI-generated content may be incorrect.">
            <a:extLst>
              <a:ext uri="{FF2B5EF4-FFF2-40B4-BE49-F238E27FC236}">
                <a16:creationId xmlns:a16="http://schemas.microsoft.com/office/drawing/2014/main" id="{6D29576F-4AC2-1EB9-F5B0-E5E27CCE11B7}"/>
              </a:ext>
            </a:extLst>
          </p:cNvPr>
          <p:cNvPicPr>
            <a:picLocks noChangeAspect="1"/>
          </p:cNvPicPr>
          <p:nvPr/>
        </p:nvPicPr>
        <p:blipFill>
          <a:blip r:embed="rId4"/>
          <a:stretch>
            <a:fillRect/>
          </a:stretch>
        </p:blipFill>
        <p:spPr>
          <a:xfrm>
            <a:off x="644525" y="2298456"/>
            <a:ext cx="4816719" cy="2622550"/>
          </a:xfrm>
          <a:prstGeom prst="rect">
            <a:avLst/>
          </a:prstGeom>
        </p:spPr>
      </p:pic>
      <p:sp>
        <p:nvSpPr>
          <p:cNvPr id="12" name="TextBox 11">
            <a:extLst>
              <a:ext uri="{FF2B5EF4-FFF2-40B4-BE49-F238E27FC236}">
                <a16:creationId xmlns:a16="http://schemas.microsoft.com/office/drawing/2014/main" id="{89262976-E311-4B06-9857-26D909EA43F7}"/>
              </a:ext>
            </a:extLst>
          </p:cNvPr>
          <p:cNvSpPr txBox="1"/>
          <p:nvPr/>
        </p:nvSpPr>
        <p:spPr>
          <a:xfrm>
            <a:off x="644768" y="5382846"/>
            <a:ext cx="7365999" cy="92333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b="1">
                <a:solidFill>
                  <a:srgbClr val="474C69"/>
                </a:solidFill>
                <a:latin typeface="Lato"/>
                <a:ea typeface="Lato"/>
                <a:cs typeface="Lato"/>
              </a:rPr>
              <a:t>Average programme completion</a:t>
            </a:r>
            <a:r>
              <a:rPr lang="en-US">
                <a:solidFill>
                  <a:srgbClr val="474C69"/>
                </a:solidFill>
                <a:latin typeface="Lato"/>
                <a:ea typeface="Lato"/>
                <a:cs typeface="Lato"/>
              </a:rPr>
              <a:t> indicates the average proportion of available study modules that teachers in this group have completed.</a:t>
            </a:r>
            <a:endParaRPr lang="en-US"/>
          </a:p>
          <a:p>
            <a:pPr algn="ctr"/>
            <a:endParaRPr lang="en-GB"/>
          </a:p>
        </p:txBody>
      </p:sp>
    </p:spTree>
    <p:extLst>
      <p:ext uri="{BB962C8B-B14F-4D97-AF65-F5344CB8AC3E}">
        <p14:creationId xmlns:p14="http://schemas.microsoft.com/office/powerpoint/2010/main" val="1985896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6FAF42-D8EF-9E40-9372-BC7DE13857D2}"/>
              </a:ext>
            </a:extLst>
          </p:cNvPr>
          <p:cNvSpPr>
            <a:spLocks noGrp="1"/>
          </p:cNvSpPr>
          <p:nvPr>
            <p:ph type="title"/>
          </p:nvPr>
        </p:nvSpPr>
        <p:spPr>
          <a:xfrm>
            <a:off x="838200" y="2418292"/>
            <a:ext cx="10515600" cy="1325563"/>
          </a:xfrm>
        </p:spPr>
        <p:txBody>
          <a:bodyPr/>
          <a:lstStyle/>
          <a:p>
            <a:pPr algn="ctr"/>
            <a:r>
              <a:rPr lang="en-GB"/>
              <a:t>Mentor Grant funding from DfE - update</a:t>
            </a:r>
            <a:endParaRPr lang="en-US"/>
          </a:p>
        </p:txBody>
      </p:sp>
    </p:spTree>
    <p:extLst>
      <p:ext uri="{BB962C8B-B14F-4D97-AF65-F5344CB8AC3E}">
        <p14:creationId xmlns:p14="http://schemas.microsoft.com/office/powerpoint/2010/main" val="43292275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5A5F54-E15D-3A75-8420-CFD0774F00B1}"/>
              </a:ext>
            </a:extLst>
          </p:cNvPr>
          <p:cNvSpPr>
            <a:spLocks noGrp="1"/>
          </p:cNvSpPr>
          <p:nvPr>
            <p:ph type="title"/>
          </p:nvPr>
        </p:nvSpPr>
        <p:spPr>
          <a:xfrm>
            <a:off x="681892" y="365125"/>
            <a:ext cx="11101753" cy="1345101"/>
          </a:xfrm>
        </p:spPr>
        <p:txBody>
          <a:bodyPr/>
          <a:lstStyle/>
          <a:p>
            <a:r>
              <a:rPr lang="en-GB">
                <a:latin typeface="Arial"/>
                <a:cs typeface="Arial"/>
              </a:rPr>
              <a:t>Mentor Funding from DfE – </a:t>
            </a:r>
            <a:r>
              <a:rPr lang="en-GB" sz="2800">
                <a:latin typeface="Arial"/>
                <a:cs typeface="Arial"/>
              </a:rPr>
              <a:t>see attached document</a:t>
            </a:r>
          </a:p>
        </p:txBody>
      </p:sp>
      <p:sp>
        <p:nvSpPr>
          <p:cNvPr id="3" name="Content Placeholder 2">
            <a:extLst>
              <a:ext uri="{FF2B5EF4-FFF2-40B4-BE49-F238E27FC236}">
                <a16:creationId xmlns:a16="http://schemas.microsoft.com/office/drawing/2014/main" id="{D8A812E9-7A11-6E75-6ECD-E2B58D34BF81}"/>
              </a:ext>
            </a:extLst>
          </p:cNvPr>
          <p:cNvSpPr>
            <a:spLocks noGrp="1"/>
          </p:cNvSpPr>
          <p:nvPr>
            <p:ph idx="1"/>
          </p:nvPr>
        </p:nvSpPr>
        <p:spPr>
          <a:xfrm>
            <a:off x="681892" y="1835394"/>
            <a:ext cx="10515600" cy="4507646"/>
          </a:xfrm>
        </p:spPr>
        <p:txBody>
          <a:bodyPr vert="horz" lIns="91440" tIns="45720" rIns="91440" bIns="45720" rtlCol="0" anchor="t">
            <a:normAutofit fontScale="92500"/>
          </a:bodyPr>
          <a:lstStyle/>
          <a:p>
            <a:pPr marL="0" indent="0">
              <a:buNone/>
            </a:pPr>
            <a:r>
              <a:rPr lang="en-GB">
                <a:latin typeface="Arial"/>
                <a:ea typeface="+mn-lt"/>
                <a:cs typeface="Arial"/>
              </a:rPr>
              <a:t>The grant is paid based on: </a:t>
            </a:r>
            <a:endParaRPr lang="en-US">
              <a:latin typeface="Arial"/>
              <a:ea typeface="+mn-lt"/>
              <a:cs typeface="Arial"/>
            </a:endParaRPr>
          </a:p>
          <a:p>
            <a:pPr marL="457200" indent="-457200"/>
            <a:r>
              <a:rPr lang="en-GB" b="1">
                <a:latin typeface="Arial"/>
                <a:ea typeface="+mn-lt"/>
                <a:cs typeface="Arial"/>
              </a:rPr>
              <a:t>20%</a:t>
            </a:r>
            <a:r>
              <a:rPr lang="en-GB">
                <a:latin typeface="Arial"/>
                <a:ea typeface="+mn-lt"/>
                <a:cs typeface="Arial"/>
              </a:rPr>
              <a:t> for evidence that the mentor has started the programme. </a:t>
            </a:r>
            <a:endParaRPr lang="en-US">
              <a:latin typeface="Arial"/>
              <a:ea typeface="+mn-lt"/>
              <a:cs typeface="Arial"/>
            </a:endParaRPr>
          </a:p>
          <a:p>
            <a:pPr marL="457200" indent="-457200"/>
            <a:r>
              <a:rPr lang="en-GB" b="1">
                <a:latin typeface="Arial"/>
                <a:ea typeface="+mn-lt"/>
                <a:cs typeface="Arial"/>
              </a:rPr>
              <a:t>80%</a:t>
            </a:r>
            <a:r>
              <a:rPr lang="en-GB">
                <a:latin typeface="Arial"/>
                <a:ea typeface="+mn-lt"/>
                <a:cs typeface="Arial"/>
              </a:rPr>
              <a:t> for evidence that the mentor has completed the programme, which requires meeting the </a:t>
            </a:r>
            <a:r>
              <a:rPr lang="en-GB" b="1">
                <a:latin typeface="Arial"/>
                <a:ea typeface="+mn-lt"/>
                <a:cs typeface="Arial"/>
              </a:rPr>
              <a:t>75% engagement</a:t>
            </a:r>
            <a:r>
              <a:rPr lang="en-GB">
                <a:latin typeface="Arial"/>
                <a:ea typeface="+mn-lt"/>
                <a:cs typeface="Arial"/>
              </a:rPr>
              <a:t> criterion. </a:t>
            </a:r>
            <a:endParaRPr lang="en-US">
              <a:latin typeface="Arial"/>
              <a:ea typeface="+mn-lt"/>
              <a:cs typeface="Arial"/>
            </a:endParaRPr>
          </a:p>
          <a:p>
            <a:pPr marL="0" indent="0">
              <a:buNone/>
            </a:pPr>
            <a:r>
              <a:rPr lang="en-GB" b="1">
                <a:latin typeface="Arial"/>
                <a:ea typeface="+mn-lt"/>
                <a:cs typeface="Arial"/>
              </a:rPr>
              <a:t>If a mentor does not meet the 75% engagement requirement, the school will not be eligible to receive 80% of the grant payment.</a:t>
            </a:r>
            <a:r>
              <a:rPr lang="en-GB">
                <a:latin typeface="Arial"/>
                <a:ea typeface="+mn-lt"/>
                <a:cs typeface="Arial"/>
              </a:rPr>
              <a:t> This ensures that public funding is allocated fairly and in line with actual participation in the training. If an early career teacher leaves their programme for any reason, or has any period of leave, their mentor can still continue training, and the school would receive payment, provided they engage.</a:t>
            </a:r>
            <a:endParaRPr lang="en-US">
              <a:latin typeface="Arial"/>
              <a:cs typeface="Arial"/>
            </a:endParaRPr>
          </a:p>
        </p:txBody>
      </p:sp>
    </p:spTree>
    <p:extLst>
      <p:ext uri="{BB962C8B-B14F-4D97-AF65-F5344CB8AC3E}">
        <p14:creationId xmlns:p14="http://schemas.microsoft.com/office/powerpoint/2010/main" val="24588489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Content Placeholder 3">
            <a:extLst>
              <a:ext uri="{FF2B5EF4-FFF2-40B4-BE49-F238E27FC236}">
                <a16:creationId xmlns:a16="http://schemas.microsoft.com/office/drawing/2014/main" id="{D659BBF4-6A34-D75C-B886-C261EE9D5C17}"/>
              </a:ext>
            </a:extLst>
          </p:cNvPr>
          <p:cNvPicPr>
            <a:picLocks noGrp="1" noChangeAspect="1"/>
          </p:cNvPicPr>
          <p:nvPr>
            <p:ph idx="1"/>
          </p:nvPr>
        </p:nvPicPr>
        <p:blipFill>
          <a:blip r:embed="rId2"/>
          <a:stretch>
            <a:fillRect/>
          </a:stretch>
        </p:blipFill>
        <p:spPr>
          <a:xfrm>
            <a:off x="2047419" y="145317"/>
            <a:ext cx="8097161" cy="6715491"/>
          </a:xfrm>
          <a:prstGeom prst="rect">
            <a:avLst/>
          </a:prstGeom>
        </p:spPr>
      </p:pic>
    </p:spTree>
    <p:extLst>
      <p:ext uri="{BB962C8B-B14F-4D97-AF65-F5344CB8AC3E}">
        <p14:creationId xmlns:p14="http://schemas.microsoft.com/office/powerpoint/2010/main" val="756469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689E60-5FBB-929C-0591-1FE9F73FA47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E80504D-A574-C2EE-5B99-CA2407B636D5}"/>
              </a:ext>
            </a:extLst>
          </p:cNvPr>
          <p:cNvSpPr>
            <a:spLocks noGrp="1"/>
          </p:cNvSpPr>
          <p:nvPr>
            <p:ph type="title"/>
          </p:nvPr>
        </p:nvSpPr>
        <p:spPr>
          <a:xfrm>
            <a:off x="681892" y="365125"/>
            <a:ext cx="11101753" cy="939521"/>
          </a:xfrm>
        </p:spPr>
        <p:txBody>
          <a:bodyPr/>
          <a:lstStyle/>
          <a:p>
            <a:r>
              <a:rPr lang="en-GB">
                <a:latin typeface="Arial"/>
                <a:cs typeface="Arial"/>
              </a:rPr>
              <a:t>Mentor Engagement 75% = 13.5 hours</a:t>
            </a:r>
            <a:endParaRPr lang="en-GB" sz="2800">
              <a:latin typeface="Arial"/>
              <a:cs typeface="Arial"/>
            </a:endParaRPr>
          </a:p>
        </p:txBody>
      </p:sp>
      <p:pic>
        <p:nvPicPr>
          <p:cNvPr id="4" name="Content Placeholder 3" descr="A screenshot of a document&#10;&#10;AI-generated content may be incorrect.">
            <a:extLst>
              <a:ext uri="{FF2B5EF4-FFF2-40B4-BE49-F238E27FC236}">
                <a16:creationId xmlns:a16="http://schemas.microsoft.com/office/drawing/2014/main" id="{2A4D4A6B-2110-696B-0FD5-95363AC94C54}"/>
              </a:ext>
            </a:extLst>
          </p:cNvPr>
          <p:cNvPicPr>
            <a:picLocks noGrp="1" noChangeAspect="1"/>
          </p:cNvPicPr>
          <p:nvPr>
            <p:ph idx="1"/>
          </p:nvPr>
        </p:nvPicPr>
        <p:blipFill>
          <a:blip r:embed="rId2"/>
          <a:stretch>
            <a:fillRect/>
          </a:stretch>
        </p:blipFill>
        <p:spPr>
          <a:xfrm>
            <a:off x="687723" y="1270034"/>
            <a:ext cx="8899264" cy="5582271"/>
          </a:xfrm>
          <a:prstGeom prst="rect">
            <a:avLst/>
          </a:prstGeom>
        </p:spPr>
      </p:pic>
    </p:spTree>
    <p:extLst>
      <p:ext uri="{BB962C8B-B14F-4D97-AF65-F5344CB8AC3E}">
        <p14:creationId xmlns:p14="http://schemas.microsoft.com/office/powerpoint/2010/main" val="37298201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CBC3427-0DBD-C7C3-21EE-2C6B95CEB3D1}"/>
              </a:ext>
            </a:extLst>
          </p:cNvPr>
          <p:cNvGraphicFramePr>
            <a:graphicFrameLocks noGrp="1"/>
          </p:cNvGraphicFramePr>
          <p:nvPr>
            <p:extLst>
              <p:ext uri="{D42A27DB-BD31-4B8C-83A1-F6EECF244321}">
                <p14:modId xmlns:p14="http://schemas.microsoft.com/office/powerpoint/2010/main" val="3672966521"/>
              </p:ext>
            </p:extLst>
          </p:nvPr>
        </p:nvGraphicFramePr>
        <p:xfrm>
          <a:off x="681403" y="1304192"/>
          <a:ext cx="10830239" cy="5441132"/>
        </p:xfrm>
        <a:graphic>
          <a:graphicData uri="http://schemas.openxmlformats.org/drawingml/2006/table">
            <a:tbl>
              <a:tblPr firstRow="1" bandRow="1">
                <a:tableStyleId>{5C22544A-7EE6-4342-B048-85BDC9FD1C3A}</a:tableStyleId>
              </a:tblPr>
              <a:tblGrid>
                <a:gridCol w="3610080">
                  <a:extLst>
                    <a:ext uri="{9D8B030D-6E8A-4147-A177-3AD203B41FA5}">
                      <a16:colId xmlns:a16="http://schemas.microsoft.com/office/drawing/2014/main" val="3733310068"/>
                    </a:ext>
                  </a:extLst>
                </a:gridCol>
                <a:gridCol w="5036818">
                  <a:extLst>
                    <a:ext uri="{9D8B030D-6E8A-4147-A177-3AD203B41FA5}">
                      <a16:colId xmlns:a16="http://schemas.microsoft.com/office/drawing/2014/main" val="2903387614"/>
                    </a:ext>
                  </a:extLst>
                </a:gridCol>
                <a:gridCol w="2183341">
                  <a:extLst>
                    <a:ext uri="{9D8B030D-6E8A-4147-A177-3AD203B41FA5}">
                      <a16:colId xmlns:a16="http://schemas.microsoft.com/office/drawing/2014/main" val="1649974427"/>
                    </a:ext>
                  </a:extLst>
                </a:gridCol>
              </a:tblGrid>
              <a:tr h="730595">
                <a:tc>
                  <a:txBody>
                    <a:bodyPr/>
                    <a:lstStyle/>
                    <a:p>
                      <a:r>
                        <a:rPr lang="en-GB"/>
                        <a:t>Description</a:t>
                      </a:r>
                    </a:p>
                  </a:txBody>
                  <a:tcPr/>
                </a:tc>
                <a:tc>
                  <a:txBody>
                    <a:bodyPr/>
                    <a:lstStyle/>
                    <a:p>
                      <a:r>
                        <a:rPr lang="en-GB"/>
                        <a:t>How</a:t>
                      </a:r>
                    </a:p>
                  </a:txBody>
                  <a:tcPr/>
                </a:tc>
                <a:tc>
                  <a:txBody>
                    <a:bodyPr/>
                    <a:lstStyle/>
                    <a:p>
                      <a:r>
                        <a:rPr lang="en-GB"/>
                        <a:t>Number of Mins/hours</a:t>
                      </a:r>
                    </a:p>
                  </a:txBody>
                  <a:tcPr/>
                </a:tc>
                <a:extLst>
                  <a:ext uri="{0D108BD9-81ED-4DB2-BD59-A6C34878D82A}">
                    <a16:rowId xmlns:a16="http://schemas.microsoft.com/office/drawing/2014/main" val="2679546700"/>
                  </a:ext>
                </a:extLst>
              </a:tr>
              <a:tr h="730595">
                <a:tc>
                  <a:txBody>
                    <a:bodyPr/>
                    <a:lstStyle/>
                    <a:p>
                      <a:r>
                        <a:rPr lang="en-GB"/>
                        <a:t>Mentor Conference 1</a:t>
                      </a:r>
                    </a:p>
                  </a:txBody>
                  <a:tcPr/>
                </a:tc>
                <a:tc>
                  <a:txBody>
                    <a:bodyPr/>
                    <a:lstStyle/>
                    <a:p>
                      <a:r>
                        <a:rPr lang="en-GB"/>
                        <a:t>Attend hub event or complete event recording on </a:t>
                      </a:r>
                      <a:r>
                        <a:rPr lang="en-GB" err="1"/>
                        <a:t>Steplab</a:t>
                      </a:r>
                    </a:p>
                  </a:txBody>
                  <a:tcPr/>
                </a:tc>
                <a:tc>
                  <a:txBody>
                    <a:bodyPr/>
                    <a:lstStyle/>
                    <a:p>
                      <a:r>
                        <a:rPr lang="en-GB"/>
                        <a:t>5.5 hours</a:t>
                      </a:r>
                    </a:p>
                  </a:txBody>
                  <a:tcPr/>
                </a:tc>
                <a:extLst>
                  <a:ext uri="{0D108BD9-81ED-4DB2-BD59-A6C34878D82A}">
                    <a16:rowId xmlns:a16="http://schemas.microsoft.com/office/drawing/2014/main" val="3157891014"/>
                  </a:ext>
                </a:extLst>
              </a:tr>
              <a:tr h="730595">
                <a:tc>
                  <a:txBody>
                    <a:bodyPr/>
                    <a:lstStyle/>
                    <a:p>
                      <a:r>
                        <a:rPr lang="en-GB"/>
                        <a:t>Mentor Conference 2</a:t>
                      </a:r>
                    </a:p>
                  </a:txBody>
                  <a:tcPr/>
                </a:tc>
                <a:tc>
                  <a:txBody>
                    <a:bodyPr/>
                    <a:lstStyle/>
                    <a:p>
                      <a:pPr lvl="0">
                        <a:buNone/>
                      </a:pPr>
                      <a:r>
                        <a:rPr lang="en-GB" sz="1800" b="0" i="0" u="none" strike="noStrike" noProof="0">
                          <a:solidFill>
                            <a:srgbClr val="000000"/>
                          </a:solidFill>
                          <a:latin typeface="Aptos"/>
                        </a:rPr>
                        <a:t>Attend hub event or complete event recording on </a:t>
                      </a:r>
                      <a:r>
                        <a:rPr lang="en-GB" sz="1800" b="0" i="0" u="none" strike="noStrike" noProof="0" err="1">
                          <a:solidFill>
                            <a:srgbClr val="000000"/>
                          </a:solidFill>
                          <a:latin typeface="Aptos"/>
                        </a:rPr>
                        <a:t>Steplab</a:t>
                      </a:r>
                      <a:endParaRPr lang="en-US" err="1"/>
                    </a:p>
                  </a:txBody>
                  <a:tcPr/>
                </a:tc>
                <a:tc>
                  <a:txBody>
                    <a:bodyPr/>
                    <a:lstStyle/>
                    <a:p>
                      <a:r>
                        <a:rPr lang="en-GB"/>
                        <a:t>5.5 hours</a:t>
                      </a:r>
                    </a:p>
                  </a:txBody>
                  <a:tcPr/>
                </a:tc>
                <a:extLst>
                  <a:ext uri="{0D108BD9-81ED-4DB2-BD59-A6C34878D82A}">
                    <a16:rowId xmlns:a16="http://schemas.microsoft.com/office/drawing/2014/main" val="1476863269"/>
                  </a:ext>
                </a:extLst>
              </a:tr>
              <a:tr h="730595">
                <a:tc>
                  <a:txBody>
                    <a:bodyPr/>
                    <a:lstStyle/>
                    <a:p>
                      <a:r>
                        <a:rPr lang="en-GB"/>
                        <a:t>Mentor Clinic </a:t>
                      </a:r>
                    </a:p>
                  </a:txBody>
                  <a:tcPr/>
                </a:tc>
                <a:tc>
                  <a:txBody>
                    <a:bodyPr/>
                    <a:lstStyle/>
                    <a:p>
                      <a:r>
                        <a:rPr lang="en-GB"/>
                        <a:t>Attend hub event or complete event recording on </a:t>
                      </a:r>
                      <a:r>
                        <a:rPr lang="en-GB" err="1"/>
                        <a:t>Steplab</a:t>
                      </a:r>
                    </a:p>
                  </a:txBody>
                  <a:tcPr/>
                </a:tc>
                <a:tc>
                  <a:txBody>
                    <a:bodyPr/>
                    <a:lstStyle/>
                    <a:p>
                      <a:r>
                        <a:rPr lang="en-GB"/>
                        <a:t>1.5 hours</a:t>
                      </a:r>
                    </a:p>
                  </a:txBody>
                  <a:tcPr/>
                </a:tc>
                <a:extLst>
                  <a:ext uri="{0D108BD9-81ED-4DB2-BD59-A6C34878D82A}">
                    <a16:rowId xmlns:a16="http://schemas.microsoft.com/office/drawing/2014/main" val="4034433717"/>
                  </a:ext>
                </a:extLst>
              </a:tr>
              <a:tr h="417482">
                <a:tc>
                  <a:txBody>
                    <a:bodyPr/>
                    <a:lstStyle/>
                    <a:p>
                      <a:r>
                        <a:rPr lang="en-GB"/>
                        <a:t>Orientation Module</a:t>
                      </a:r>
                    </a:p>
                  </a:txBody>
                  <a:tcPr/>
                </a:tc>
                <a:tc>
                  <a:txBody>
                    <a:bodyPr/>
                    <a:lstStyle/>
                    <a:p>
                      <a:r>
                        <a:rPr lang="en-GB"/>
                        <a:t>On </a:t>
                      </a:r>
                      <a:r>
                        <a:rPr lang="en-GB" err="1"/>
                        <a:t>Steplab</a:t>
                      </a:r>
                    </a:p>
                  </a:txBody>
                  <a:tcPr/>
                </a:tc>
                <a:tc>
                  <a:txBody>
                    <a:bodyPr/>
                    <a:lstStyle/>
                    <a:p>
                      <a:r>
                        <a:rPr lang="en-GB"/>
                        <a:t>40 minutes</a:t>
                      </a:r>
                    </a:p>
                  </a:txBody>
                  <a:tcPr/>
                </a:tc>
                <a:extLst>
                  <a:ext uri="{0D108BD9-81ED-4DB2-BD59-A6C34878D82A}">
                    <a16:rowId xmlns:a16="http://schemas.microsoft.com/office/drawing/2014/main" val="204401292"/>
                  </a:ext>
                </a:extLst>
              </a:tr>
              <a:tr h="730595">
                <a:tc>
                  <a:txBody>
                    <a:bodyPr/>
                    <a:lstStyle/>
                    <a:p>
                      <a:r>
                        <a:rPr lang="en-GB"/>
                        <a:t>Weekly Coaching</a:t>
                      </a:r>
                    </a:p>
                  </a:txBody>
                  <a:tcPr/>
                </a:tc>
                <a:tc>
                  <a:txBody>
                    <a:bodyPr/>
                    <a:lstStyle/>
                    <a:p>
                      <a:r>
                        <a:rPr lang="en-GB"/>
                        <a:t>1 Observation &amp; 1 Feedback recorded on </a:t>
                      </a:r>
                      <a:r>
                        <a:rPr lang="en-GB" err="1"/>
                        <a:t>Steplab</a:t>
                      </a:r>
                      <a:r>
                        <a:rPr lang="en-GB"/>
                        <a:t> or Pastoral Coaching logged on </a:t>
                      </a:r>
                      <a:r>
                        <a:rPr lang="en-GB" err="1"/>
                        <a:t>MyECT</a:t>
                      </a:r>
                    </a:p>
                  </a:txBody>
                  <a:tcPr/>
                </a:tc>
                <a:tc>
                  <a:txBody>
                    <a:bodyPr/>
                    <a:lstStyle/>
                    <a:p>
                      <a:r>
                        <a:rPr lang="en-GB"/>
                        <a:t>15 minutes </a:t>
                      </a:r>
                    </a:p>
                  </a:txBody>
                  <a:tcPr/>
                </a:tc>
                <a:extLst>
                  <a:ext uri="{0D108BD9-81ED-4DB2-BD59-A6C34878D82A}">
                    <a16:rowId xmlns:a16="http://schemas.microsoft.com/office/drawing/2014/main" val="3179934241"/>
                  </a:ext>
                </a:extLst>
              </a:tr>
              <a:tr h="730595">
                <a:tc>
                  <a:txBody>
                    <a:bodyPr/>
                    <a:lstStyle/>
                    <a:p>
                      <a:r>
                        <a:rPr lang="en-GB"/>
                        <a:t>Mentor Self-Study Modules</a:t>
                      </a:r>
                    </a:p>
                  </a:txBody>
                  <a:tcPr/>
                </a:tc>
                <a:tc>
                  <a:txBody>
                    <a:bodyPr/>
                    <a:lstStyle/>
                    <a:p>
                      <a:r>
                        <a:rPr lang="en-GB"/>
                        <a:t>On </a:t>
                      </a:r>
                      <a:r>
                        <a:rPr lang="en-GB" err="1"/>
                        <a:t>Steplab</a:t>
                      </a:r>
                    </a:p>
                  </a:txBody>
                  <a:tcPr/>
                </a:tc>
                <a:tc>
                  <a:txBody>
                    <a:bodyPr/>
                    <a:lstStyle/>
                    <a:p>
                      <a:r>
                        <a:rPr lang="en-GB"/>
                        <a:t>40 minutes per module</a:t>
                      </a:r>
                    </a:p>
                  </a:txBody>
                  <a:tcPr/>
                </a:tc>
                <a:extLst>
                  <a:ext uri="{0D108BD9-81ED-4DB2-BD59-A6C34878D82A}">
                    <a16:rowId xmlns:a16="http://schemas.microsoft.com/office/drawing/2014/main" val="2728939037"/>
                  </a:ext>
                </a:extLst>
              </a:tr>
              <a:tr h="417482">
                <a:tc>
                  <a:txBody>
                    <a:bodyPr/>
                    <a:lstStyle/>
                    <a:p>
                      <a:r>
                        <a:rPr lang="en-GB"/>
                        <a:t>Coaching for Mentors</a:t>
                      </a:r>
                    </a:p>
                  </a:txBody>
                  <a:tcPr/>
                </a:tc>
                <a:tc>
                  <a:txBody>
                    <a:bodyPr/>
                    <a:lstStyle/>
                    <a:p>
                      <a:r>
                        <a:rPr lang="en-GB"/>
                        <a:t>Induction Tutor observes coaching session and logs on hub Form</a:t>
                      </a:r>
                    </a:p>
                  </a:txBody>
                  <a:tcPr/>
                </a:tc>
                <a:tc>
                  <a:txBody>
                    <a:bodyPr/>
                    <a:lstStyle/>
                    <a:p>
                      <a:r>
                        <a:rPr lang="en-GB"/>
                        <a:t>1 hour</a:t>
                      </a:r>
                    </a:p>
                  </a:txBody>
                  <a:tcPr/>
                </a:tc>
                <a:extLst>
                  <a:ext uri="{0D108BD9-81ED-4DB2-BD59-A6C34878D82A}">
                    <a16:rowId xmlns:a16="http://schemas.microsoft.com/office/drawing/2014/main" val="439907284"/>
                  </a:ext>
                </a:extLst>
              </a:tr>
            </a:tbl>
          </a:graphicData>
        </a:graphic>
      </p:graphicFrame>
      <p:sp>
        <p:nvSpPr>
          <p:cNvPr id="5" name="TextBox 4">
            <a:extLst>
              <a:ext uri="{FF2B5EF4-FFF2-40B4-BE49-F238E27FC236}">
                <a16:creationId xmlns:a16="http://schemas.microsoft.com/office/drawing/2014/main" id="{DFF66117-766F-B85B-F920-5845095A0D2D}"/>
              </a:ext>
            </a:extLst>
          </p:cNvPr>
          <p:cNvSpPr txBox="1"/>
          <p:nvPr/>
        </p:nvSpPr>
        <p:spPr>
          <a:xfrm>
            <a:off x="394103" y="425749"/>
            <a:ext cx="1166387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3200" b="1"/>
              <a:t>How a mentor can reach the minimum 13.5 hours over Year 1</a:t>
            </a:r>
          </a:p>
        </p:txBody>
      </p:sp>
    </p:spTree>
    <p:extLst>
      <p:ext uri="{BB962C8B-B14F-4D97-AF65-F5344CB8AC3E}">
        <p14:creationId xmlns:p14="http://schemas.microsoft.com/office/powerpoint/2010/main" val="287067803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coaching program&#10;&#10;AI-generated content may be incorrect.">
            <a:extLst>
              <a:ext uri="{FF2B5EF4-FFF2-40B4-BE49-F238E27FC236}">
                <a16:creationId xmlns:a16="http://schemas.microsoft.com/office/drawing/2014/main" id="{3497147C-2816-E9B6-4075-E543B8C35068}"/>
              </a:ext>
            </a:extLst>
          </p:cNvPr>
          <p:cNvPicPr>
            <a:picLocks noChangeAspect="1"/>
          </p:cNvPicPr>
          <p:nvPr/>
        </p:nvPicPr>
        <p:blipFill>
          <a:blip r:embed="rId2"/>
          <a:srcRect l="-18" r="610" b="-63"/>
          <a:stretch>
            <a:fillRect/>
          </a:stretch>
        </p:blipFill>
        <p:spPr>
          <a:xfrm>
            <a:off x="305255" y="2067831"/>
            <a:ext cx="11143637" cy="4788527"/>
          </a:xfrm>
          <a:prstGeom prst="rect">
            <a:avLst/>
          </a:prstGeom>
        </p:spPr>
      </p:pic>
      <p:sp>
        <p:nvSpPr>
          <p:cNvPr id="2" name="TextBox 1">
            <a:extLst>
              <a:ext uri="{FF2B5EF4-FFF2-40B4-BE49-F238E27FC236}">
                <a16:creationId xmlns:a16="http://schemas.microsoft.com/office/drawing/2014/main" id="{13485819-1730-6C09-5B76-E2FD9316866D}"/>
              </a:ext>
            </a:extLst>
          </p:cNvPr>
          <p:cNvSpPr txBox="1"/>
          <p:nvPr/>
        </p:nvSpPr>
        <p:spPr>
          <a:xfrm rot="16200000">
            <a:off x="1252703" y="-867314"/>
            <a:ext cx="497507" cy="239540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3" name="TextBox 2">
            <a:extLst>
              <a:ext uri="{FF2B5EF4-FFF2-40B4-BE49-F238E27FC236}">
                <a16:creationId xmlns:a16="http://schemas.microsoft.com/office/drawing/2014/main" id="{C3C02F9D-B4E1-1806-810A-803D685FAA96}"/>
              </a:ext>
            </a:extLst>
          </p:cNvPr>
          <p:cNvSpPr txBox="1"/>
          <p:nvPr/>
        </p:nvSpPr>
        <p:spPr>
          <a:xfrm>
            <a:off x="313817" y="336117"/>
            <a:ext cx="938986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t>How Mentor Progress looks on </a:t>
            </a:r>
            <a:r>
              <a:rPr lang="en-GB" sz="2400" b="1" err="1"/>
              <a:t>MyECT</a:t>
            </a:r>
            <a:r>
              <a:rPr lang="en-GB" sz="2400" b="1"/>
              <a:t>  Term 1 (Example)</a:t>
            </a:r>
          </a:p>
        </p:txBody>
      </p:sp>
      <p:sp>
        <p:nvSpPr>
          <p:cNvPr id="8" name="TextBox 5">
            <a:extLst>
              <a:ext uri="{FF2B5EF4-FFF2-40B4-BE49-F238E27FC236}">
                <a16:creationId xmlns:a16="http://schemas.microsoft.com/office/drawing/2014/main" id="{CDF1D0FA-A4E3-61DD-81AE-FFA5555FDD97}"/>
              </a:ext>
            </a:extLst>
          </p:cNvPr>
          <p:cNvSpPr txBox="1"/>
          <p:nvPr/>
        </p:nvSpPr>
        <p:spPr>
          <a:xfrm>
            <a:off x="8950769" y="937007"/>
            <a:ext cx="3143250" cy="1754326"/>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b="1" u="sng">
                <a:solidFill>
                  <a:srgbClr val="FF0000"/>
                </a:solidFill>
              </a:rPr>
              <a:t>Term 1 – As seen below</a:t>
            </a:r>
          </a:p>
          <a:p>
            <a:r>
              <a:rPr lang="en-GB" b="1"/>
              <a:t>Orientation – 40 mins</a:t>
            </a:r>
          </a:p>
          <a:p>
            <a:r>
              <a:rPr lang="en-GB" b="1"/>
              <a:t>Conference 1 – 5.5 hours</a:t>
            </a:r>
          </a:p>
          <a:p>
            <a:r>
              <a:rPr lang="en-GB" b="1"/>
              <a:t>8 coaching – 2 </a:t>
            </a:r>
            <a:r>
              <a:rPr lang="en-GB" b="1" err="1"/>
              <a:t>hou</a:t>
            </a:r>
            <a:r>
              <a:rPr lang="en-GB" b="1"/>
              <a:t>rs</a:t>
            </a:r>
          </a:p>
          <a:p>
            <a:r>
              <a:rPr lang="en-GB" b="1"/>
              <a:t>12 modules – 6 hours</a:t>
            </a:r>
          </a:p>
          <a:p>
            <a:r>
              <a:rPr lang="en-GB" b="1">
                <a:solidFill>
                  <a:srgbClr val="FF0000"/>
                </a:solidFill>
              </a:rPr>
              <a:t>Term 1 total 14.2 hours</a:t>
            </a:r>
          </a:p>
        </p:txBody>
      </p:sp>
    </p:spTree>
    <p:extLst>
      <p:ext uri="{BB962C8B-B14F-4D97-AF65-F5344CB8AC3E}">
        <p14:creationId xmlns:p14="http://schemas.microsoft.com/office/powerpoint/2010/main" val="393079885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6">
            <a:extLst>
              <a:ext uri="{FF2B5EF4-FFF2-40B4-BE49-F238E27FC236}">
                <a16:creationId xmlns:a16="http://schemas.microsoft.com/office/drawing/2014/main" id="{81D6987D-4C96-73C1-A939-9E71F3A78096}"/>
              </a:ext>
            </a:extLst>
          </p:cNvPr>
          <p:cNvSpPr txBox="1"/>
          <p:nvPr/>
        </p:nvSpPr>
        <p:spPr>
          <a:xfrm>
            <a:off x="9247102" y="676360"/>
            <a:ext cx="2792398" cy="1877437"/>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1800" b="1" baseline="0">
                <a:solidFill>
                  <a:srgbClr val="FF0000"/>
                </a:solidFill>
                <a:latin typeface="Aptos"/>
                <a:ea typeface="Segoe UI"/>
                <a:cs typeface="Segoe UI"/>
              </a:rPr>
              <a:t>Term </a:t>
            </a:r>
            <a:r>
              <a:rPr lang="en-GB" b="1">
                <a:solidFill>
                  <a:srgbClr val="FF0000"/>
                </a:solidFill>
                <a:latin typeface="Aptos"/>
                <a:ea typeface="Segoe UI"/>
                <a:cs typeface="Segoe UI"/>
              </a:rPr>
              <a:t>2 – As seen below</a:t>
            </a:r>
            <a:endParaRPr lang="en-US" sz="1800" b="1">
              <a:solidFill>
                <a:srgbClr val="FF0000"/>
              </a:solidFill>
              <a:latin typeface="Aptos"/>
              <a:ea typeface="Segoe UI"/>
              <a:cs typeface="Segoe UI"/>
            </a:endParaRPr>
          </a:p>
          <a:p>
            <a:pPr rtl="0"/>
            <a:r>
              <a:rPr lang="en-GB">
                <a:latin typeface="Aptos"/>
                <a:ea typeface="Segoe UI"/>
                <a:cs typeface="Segoe UI"/>
              </a:rPr>
              <a:t>7</a:t>
            </a:r>
            <a:r>
              <a:rPr lang="en-GB" sz="1800" baseline="0">
                <a:latin typeface="Aptos"/>
                <a:ea typeface="Segoe UI"/>
                <a:cs typeface="Segoe UI"/>
              </a:rPr>
              <a:t> coaching – </a:t>
            </a:r>
            <a:r>
              <a:rPr lang="en-GB">
                <a:latin typeface="Aptos"/>
                <a:ea typeface="Segoe UI"/>
                <a:cs typeface="Segoe UI"/>
              </a:rPr>
              <a:t>1.75</a:t>
            </a:r>
            <a:r>
              <a:rPr lang="en-GB" sz="1800" baseline="0">
                <a:latin typeface="Aptos"/>
                <a:ea typeface="Segoe UI"/>
                <a:cs typeface="Segoe UI"/>
              </a:rPr>
              <a:t> hours</a:t>
            </a:r>
            <a:r>
              <a:rPr lang="en-US" sz="1800">
                <a:latin typeface="Aptos"/>
                <a:ea typeface="Segoe UI"/>
                <a:cs typeface="Segoe UI"/>
              </a:rPr>
              <a:t>​</a:t>
            </a:r>
          </a:p>
          <a:p>
            <a:pPr rtl="0"/>
            <a:endParaRPr lang="en-US" sz="800">
              <a:latin typeface="Aptos"/>
              <a:ea typeface="Segoe UI"/>
              <a:cs typeface="Segoe UI"/>
            </a:endParaRPr>
          </a:p>
          <a:p>
            <a:r>
              <a:rPr lang="en-GB" sz="1800" b="1" baseline="0">
                <a:solidFill>
                  <a:schemeClr val="accent3"/>
                </a:solidFill>
                <a:latin typeface="Aptos"/>
                <a:ea typeface="Segoe UI"/>
                <a:cs typeface="Segoe UI"/>
              </a:rPr>
              <a:t>Term 1</a:t>
            </a:r>
            <a:r>
              <a:rPr lang="en-GB" b="1">
                <a:solidFill>
                  <a:schemeClr val="accent3"/>
                </a:solidFill>
                <a:latin typeface="Aptos"/>
                <a:ea typeface="Segoe UI"/>
                <a:cs typeface="Segoe UI"/>
              </a:rPr>
              <a:t> – 14.2 hours</a:t>
            </a:r>
          </a:p>
          <a:p>
            <a:r>
              <a:rPr lang="en-GB" b="1">
                <a:solidFill>
                  <a:schemeClr val="accent3"/>
                </a:solidFill>
                <a:latin typeface="Aptos"/>
                <a:ea typeface="Segoe UI"/>
                <a:cs typeface="Segoe UI"/>
              </a:rPr>
              <a:t>Term 2</a:t>
            </a:r>
            <a:r>
              <a:rPr lang="en-GB" sz="1800" b="1" baseline="0">
                <a:solidFill>
                  <a:schemeClr val="accent3"/>
                </a:solidFill>
                <a:latin typeface="Aptos"/>
                <a:ea typeface="Segoe UI"/>
                <a:cs typeface="Segoe UI"/>
              </a:rPr>
              <a:t> </a:t>
            </a:r>
            <a:r>
              <a:rPr lang="en-GB" b="1">
                <a:solidFill>
                  <a:schemeClr val="accent3"/>
                </a:solidFill>
                <a:latin typeface="Aptos"/>
                <a:ea typeface="Segoe UI"/>
                <a:cs typeface="Segoe UI"/>
              </a:rPr>
              <a:t>– 1.75 hours</a:t>
            </a:r>
            <a:endParaRPr lang="en-GB">
              <a:solidFill>
                <a:schemeClr val="accent3"/>
              </a:solidFill>
            </a:endParaRPr>
          </a:p>
          <a:p>
            <a:r>
              <a:rPr lang="en-GB" b="1" u="sng">
                <a:solidFill>
                  <a:schemeClr val="accent3"/>
                </a:solidFill>
                <a:latin typeface="Aptos"/>
                <a:ea typeface="Segoe UI"/>
                <a:cs typeface="Segoe UI"/>
              </a:rPr>
              <a:t>TOTAL  = 15.95</a:t>
            </a:r>
            <a:r>
              <a:rPr lang="en-GB" sz="1800" b="1" u="sng" baseline="0">
                <a:solidFill>
                  <a:schemeClr val="accent3"/>
                </a:solidFill>
                <a:latin typeface="Aptos"/>
                <a:ea typeface="Segoe UI"/>
                <a:cs typeface="Segoe UI"/>
              </a:rPr>
              <a:t> hours</a:t>
            </a:r>
            <a:endParaRPr lang="en-GB" u="sng">
              <a:solidFill>
                <a:schemeClr val="accent3"/>
              </a:solidFill>
            </a:endParaRPr>
          </a:p>
          <a:p>
            <a:pPr algn="ctr"/>
            <a:endParaRPr lang="en-GB"/>
          </a:p>
        </p:txBody>
      </p:sp>
      <p:pic>
        <p:nvPicPr>
          <p:cNvPr id="4" name="Picture 3" descr="A screenshot of a coaching program&#10;&#10;AI-generated content may be incorrect.">
            <a:extLst>
              <a:ext uri="{FF2B5EF4-FFF2-40B4-BE49-F238E27FC236}">
                <a16:creationId xmlns:a16="http://schemas.microsoft.com/office/drawing/2014/main" id="{00A443FC-56F0-0AB4-6ECD-08CF00FBD9F6}"/>
              </a:ext>
            </a:extLst>
          </p:cNvPr>
          <p:cNvPicPr>
            <a:picLocks noChangeAspect="1"/>
          </p:cNvPicPr>
          <p:nvPr/>
        </p:nvPicPr>
        <p:blipFill>
          <a:blip r:embed="rId2"/>
          <a:srcRect r="362" b="-246"/>
          <a:stretch>
            <a:fillRect/>
          </a:stretch>
        </p:blipFill>
        <p:spPr>
          <a:xfrm>
            <a:off x="552434" y="2181482"/>
            <a:ext cx="11078231" cy="4312314"/>
          </a:xfrm>
          <a:prstGeom prst="rect">
            <a:avLst/>
          </a:prstGeom>
        </p:spPr>
      </p:pic>
      <p:sp>
        <p:nvSpPr>
          <p:cNvPr id="6" name="TextBox 5">
            <a:extLst>
              <a:ext uri="{FF2B5EF4-FFF2-40B4-BE49-F238E27FC236}">
                <a16:creationId xmlns:a16="http://schemas.microsoft.com/office/drawing/2014/main" id="{ADA4409C-F537-2782-E0E4-7380529271BE}"/>
              </a:ext>
            </a:extLst>
          </p:cNvPr>
          <p:cNvSpPr txBox="1"/>
          <p:nvPr/>
        </p:nvSpPr>
        <p:spPr>
          <a:xfrm>
            <a:off x="479080" y="325534"/>
            <a:ext cx="8849306"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t>How Mentor Progress looks on </a:t>
            </a:r>
            <a:r>
              <a:rPr lang="en-GB" sz="2400" b="1" err="1"/>
              <a:t>MyECT</a:t>
            </a:r>
            <a:r>
              <a:rPr lang="en-GB" sz="2400" b="1"/>
              <a:t>  Term 2 (Example)</a:t>
            </a:r>
          </a:p>
        </p:txBody>
      </p:sp>
    </p:spTree>
    <p:extLst>
      <p:ext uri="{BB962C8B-B14F-4D97-AF65-F5344CB8AC3E}">
        <p14:creationId xmlns:p14="http://schemas.microsoft.com/office/powerpoint/2010/main" val="395476810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B21AC5-2EE5-A672-1798-FC4622797F2F}"/>
              </a:ext>
            </a:extLst>
          </p:cNvPr>
          <p:cNvSpPr>
            <a:spLocks noGrp="1"/>
          </p:cNvSpPr>
          <p:nvPr>
            <p:ph type="title"/>
          </p:nvPr>
        </p:nvSpPr>
        <p:spPr/>
        <p:txBody>
          <a:bodyPr/>
          <a:lstStyle/>
          <a:p>
            <a:r>
              <a:rPr lang="en-GB">
                <a:latin typeface="Arial"/>
                <a:cs typeface="Arial"/>
              </a:rPr>
              <a:t>Mentor churn – </a:t>
            </a:r>
            <a:r>
              <a:rPr lang="en-GB" err="1">
                <a:latin typeface="Arial"/>
                <a:cs typeface="Arial"/>
              </a:rPr>
              <a:t>CKTSHub</a:t>
            </a:r>
            <a:r>
              <a:rPr lang="en-GB">
                <a:latin typeface="Arial"/>
                <a:cs typeface="Arial"/>
              </a:rPr>
              <a:t> context</a:t>
            </a:r>
          </a:p>
        </p:txBody>
      </p:sp>
      <p:sp>
        <p:nvSpPr>
          <p:cNvPr id="3" name="Content Placeholder 2">
            <a:extLst>
              <a:ext uri="{FF2B5EF4-FFF2-40B4-BE49-F238E27FC236}">
                <a16:creationId xmlns:a16="http://schemas.microsoft.com/office/drawing/2014/main" id="{FFADDFDE-74A7-3A23-F025-32E14F6F0D94}"/>
              </a:ext>
            </a:extLst>
          </p:cNvPr>
          <p:cNvSpPr>
            <a:spLocks noGrp="1"/>
          </p:cNvSpPr>
          <p:nvPr>
            <p:ph idx="1"/>
          </p:nvPr>
        </p:nvSpPr>
        <p:spPr>
          <a:xfrm>
            <a:off x="1060450" y="1952625"/>
            <a:ext cx="10515600" cy="4351338"/>
          </a:xfrm>
        </p:spPr>
        <p:txBody>
          <a:bodyPr vert="horz" lIns="91440" tIns="45720" rIns="91440" bIns="45720" rtlCol="0" anchor="t">
            <a:normAutofit/>
          </a:bodyPr>
          <a:lstStyle/>
          <a:p>
            <a:pPr marL="0" indent="0">
              <a:buNone/>
            </a:pPr>
            <a:r>
              <a:rPr lang="en-GB">
                <a:latin typeface="Arial"/>
                <a:cs typeface="Arial"/>
              </a:rPr>
              <a:t>AY 25/26 so far -   ECTs starting ECTP - 201</a:t>
            </a:r>
            <a:endParaRPr lang="en-US"/>
          </a:p>
          <a:p>
            <a:pPr marL="0" indent="0">
              <a:buNone/>
            </a:pPr>
            <a:r>
              <a:rPr lang="en-GB">
                <a:latin typeface="Arial"/>
                <a:cs typeface="Arial"/>
              </a:rPr>
              <a:t>         Mentors starting ECTP - 141</a:t>
            </a:r>
          </a:p>
          <a:p>
            <a:pPr marL="0" indent="0">
              <a:buNone/>
            </a:pPr>
            <a:endParaRPr lang="en-GB">
              <a:latin typeface="Arial"/>
              <a:cs typeface="Arial"/>
            </a:endParaRPr>
          </a:p>
          <a:p>
            <a:pPr marL="0" indent="0">
              <a:buNone/>
            </a:pPr>
            <a:r>
              <a:rPr lang="en-GB">
                <a:latin typeface="Arial"/>
                <a:cs typeface="Arial"/>
              </a:rPr>
              <a:t>AY 24/25 -     ECTs starting ECF training - 244</a:t>
            </a:r>
          </a:p>
          <a:p>
            <a:pPr marL="0" indent="0">
              <a:buNone/>
            </a:pPr>
            <a:r>
              <a:rPr lang="en-GB">
                <a:latin typeface="Arial"/>
                <a:cs typeface="Arial"/>
              </a:rPr>
              <a:t>         Mentors starting ECF training - 302</a:t>
            </a:r>
          </a:p>
          <a:p>
            <a:pPr marL="0" indent="0">
              <a:buNone/>
            </a:pPr>
            <a:endParaRPr lang="en-GB">
              <a:latin typeface="Arial"/>
              <a:cs typeface="Arial"/>
            </a:endParaRPr>
          </a:p>
          <a:p>
            <a:pPr marL="0" indent="0">
              <a:buNone/>
            </a:pPr>
            <a:r>
              <a:rPr lang="en-GB">
                <a:latin typeface="Arial"/>
                <a:cs typeface="Arial"/>
              </a:rPr>
              <a:t>AY 23/24 -     ECTs starting ECF training - 229</a:t>
            </a:r>
            <a:endParaRPr lang="en-GB"/>
          </a:p>
          <a:p>
            <a:pPr marL="0" indent="0">
              <a:buNone/>
            </a:pPr>
            <a:r>
              <a:rPr lang="en-GB">
                <a:latin typeface="Arial"/>
                <a:cs typeface="Arial"/>
              </a:rPr>
              <a:t>         Mentors starting ECF training - 210</a:t>
            </a:r>
          </a:p>
        </p:txBody>
      </p:sp>
    </p:spTree>
    <p:extLst>
      <p:ext uri="{BB962C8B-B14F-4D97-AF65-F5344CB8AC3E}">
        <p14:creationId xmlns:p14="http://schemas.microsoft.com/office/powerpoint/2010/main" val="627116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C7144B-AF71-A511-044D-BBB2655B9F2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E4B18C2-D512-9C0F-3C76-E82BFA636C8F}"/>
              </a:ext>
            </a:extLst>
          </p:cNvPr>
          <p:cNvSpPr>
            <a:spLocks noGrp="1"/>
          </p:cNvSpPr>
          <p:nvPr>
            <p:ph type="title"/>
          </p:nvPr>
        </p:nvSpPr>
        <p:spPr>
          <a:xfrm>
            <a:off x="613508" y="384663"/>
            <a:ext cx="10515600" cy="1325563"/>
          </a:xfrm>
        </p:spPr>
        <p:txBody>
          <a:bodyPr/>
          <a:lstStyle/>
          <a:p>
            <a:r>
              <a:rPr lang="en-GB">
                <a:latin typeface="Arial"/>
                <a:cs typeface="Arial"/>
              </a:rPr>
              <a:t>Coaching for Mentors 2025</a:t>
            </a:r>
            <a:endParaRPr lang="en-US"/>
          </a:p>
        </p:txBody>
      </p:sp>
      <p:sp>
        <p:nvSpPr>
          <p:cNvPr id="3" name="Content Placeholder 2">
            <a:extLst>
              <a:ext uri="{FF2B5EF4-FFF2-40B4-BE49-F238E27FC236}">
                <a16:creationId xmlns:a16="http://schemas.microsoft.com/office/drawing/2014/main" id="{6CE7CC25-F801-A191-D1AA-8027F54FDCD9}"/>
              </a:ext>
            </a:extLst>
          </p:cNvPr>
          <p:cNvSpPr>
            <a:spLocks noGrp="1"/>
          </p:cNvSpPr>
          <p:nvPr>
            <p:ph idx="1"/>
          </p:nvPr>
        </p:nvSpPr>
        <p:spPr>
          <a:xfrm>
            <a:off x="613508" y="1806087"/>
            <a:ext cx="8083061" cy="4375960"/>
          </a:xfrm>
        </p:spPr>
        <p:txBody>
          <a:bodyPr vert="horz" lIns="91440" tIns="45720" rIns="91440" bIns="45720" rtlCol="0" anchor="t">
            <a:normAutofit/>
          </a:bodyPr>
          <a:lstStyle/>
          <a:p>
            <a:pPr marL="0" indent="0">
              <a:buNone/>
            </a:pPr>
            <a:r>
              <a:rPr lang="en-GB">
                <a:latin typeface="Arial"/>
                <a:cs typeface="Arial"/>
              </a:rPr>
              <a:t>All mentors should receive one </a:t>
            </a:r>
            <a:r>
              <a:rPr lang="en-GB" err="1">
                <a:latin typeface="Arial"/>
                <a:cs typeface="Arial"/>
              </a:rPr>
              <a:t>CfM</a:t>
            </a:r>
            <a:r>
              <a:rPr lang="en-GB">
                <a:latin typeface="Arial"/>
                <a:cs typeface="Arial"/>
              </a:rPr>
              <a:t> visit per year.</a:t>
            </a:r>
            <a:endParaRPr lang="en-US">
              <a:latin typeface="Calibri" panose="020F0502020204030204"/>
              <a:cs typeface="Calibri" panose="020F0502020204030204"/>
            </a:endParaRPr>
          </a:p>
          <a:p>
            <a:pPr marL="0" indent="0">
              <a:buNone/>
            </a:pPr>
            <a:endParaRPr lang="en-GB">
              <a:latin typeface="Arial"/>
              <a:cs typeface="Arial"/>
            </a:endParaRPr>
          </a:p>
          <a:p>
            <a:pPr marL="0" indent="0">
              <a:buNone/>
            </a:pPr>
            <a:r>
              <a:rPr lang="en-GB">
                <a:cs typeface="Calibri"/>
              </a:rPr>
              <a:t>Record </a:t>
            </a:r>
            <a:r>
              <a:rPr lang="en-GB" err="1">
                <a:cs typeface="Calibri"/>
              </a:rPr>
              <a:t>CfM</a:t>
            </a:r>
            <a:r>
              <a:rPr lang="en-GB">
                <a:cs typeface="Calibri"/>
              </a:rPr>
              <a:t> here: </a:t>
            </a:r>
            <a:r>
              <a:rPr lang="en-GB">
                <a:ea typeface="+mn-lt"/>
                <a:cs typeface="+mn-lt"/>
                <a:hlinkClick r:id="rId2"/>
              </a:rPr>
              <a:t>Coaching for Mentors Form 2025/2026  – Fill in form</a:t>
            </a:r>
            <a:endParaRPr lang="en-GB">
              <a:ea typeface="+mn-lt"/>
              <a:cs typeface="+mn-lt"/>
            </a:endParaRPr>
          </a:p>
          <a:p>
            <a:pPr marL="0" indent="0">
              <a:buNone/>
            </a:pPr>
            <a:endParaRPr lang="en-GB">
              <a:latin typeface="Arial"/>
              <a:cs typeface="Arial"/>
            </a:endParaRPr>
          </a:p>
          <a:p>
            <a:pPr marL="0" indent="0">
              <a:buNone/>
            </a:pPr>
            <a:r>
              <a:rPr lang="en-GB">
                <a:latin typeface="Arial"/>
                <a:cs typeface="Arial"/>
              </a:rPr>
              <a:t>The Hub team can support you with </a:t>
            </a:r>
            <a:r>
              <a:rPr lang="en-GB" err="1">
                <a:latin typeface="Arial"/>
                <a:cs typeface="Arial"/>
              </a:rPr>
              <a:t>CfM</a:t>
            </a:r>
            <a:r>
              <a:rPr lang="en-GB">
                <a:latin typeface="Arial"/>
                <a:cs typeface="Arial"/>
              </a:rPr>
              <a:t> visits this term. Please contact us at the Hub and we can arrange a suitable date with you. </a:t>
            </a:r>
          </a:p>
        </p:txBody>
      </p:sp>
      <p:pic>
        <p:nvPicPr>
          <p:cNvPr id="5" name="Picture 6" descr="A picture containing text&#10;&#10;Description automatically generated">
            <a:extLst>
              <a:ext uri="{FF2B5EF4-FFF2-40B4-BE49-F238E27FC236}">
                <a16:creationId xmlns:a16="http://schemas.microsoft.com/office/drawing/2014/main" id="{D94F0CEE-B6CA-8BAC-908F-A0AD3782F1D8}"/>
              </a:ext>
            </a:extLst>
          </p:cNvPr>
          <p:cNvPicPr>
            <a:picLocks noChangeAspect="1"/>
          </p:cNvPicPr>
          <p:nvPr/>
        </p:nvPicPr>
        <p:blipFill>
          <a:blip r:embed="rId3"/>
          <a:stretch>
            <a:fillRect/>
          </a:stretch>
        </p:blipFill>
        <p:spPr>
          <a:xfrm>
            <a:off x="10178472" y="5919985"/>
            <a:ext cx="1809013" cy="783829"/>
          </a:xfrm>
          <a:prstGeom prst="rect">
            <a:avLst/>
          </a:prstGeom>
        </p:spPr>
      </p:pic>
      <p:pic>
        <p:nvPicPr>
          <p:cNvPr id="4" name="Picture 3" descr="A qr code on a person&amp;#39;s head&#10;&#10;AI-generated content may be incorrect.">
            <a:extLst>
              <a:ext uri="{FF2B5EF4-FFF2-40B4-BE49-F238E27FC236}">
                <a16:creationId xmlns:a16="http://schemas.microsoft.com/office/drawing/2014/main" id="{E75BE842-D954-C0EE-88C6-687D5E3D4E67}"/>
              </a:ext>
            </a:extLst>
          </p:cNvPr>
          <p:cNvPicPr>
            <a:picLocks noChangeAspect="1"/>
          </p:cNvPicPr>
          <p:nvPr/>
        </p:nvPicPr>
        <p:blipFill>
          <a:blip r:embed="rId4"/>
          <a:stretch>
            <a:fillRect/>
          </a:stretch>
        </p:blipFill>
        <p:spPr>
          <a:xfrm>
            <a:off x="8893175" y="214435"/>
            <a:ext cx="3295650" cy="3009900"/>
          </a:xfrm>
          <a:prstGeom prst="rect">
            <a:avLst/>
          </a:prstGeom>
        </p:spPr>
      </p:pic>
    </p:spTree>
    <p:extLst>
      <p:ext uri="{BB962C8B-B14F-4D97-AF65-F5344CB8AC3E}">
        <p14:creationId xmlns:p14="http://schemas.microsoft.com/office/powerpoint/2010/main" val="17041487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E810D-267F-4C0F-A8DE-C4BCE535FD05}"/>
              </a:ext>
            </a:extLst>
          </p:cNvPr>
          <p:cNvSpPr>
            <a:spLocks noGrp="1"/>
          </p:cNvSpPr>
          <p:nvPr>
            <p:ph type="title"/>
          </p:nvPr>
        </p:nvSpPr>
        <p:spPr>
          <a:xfrm>
            <a:off x="581025" y="155575"/>
            <a:ext cx="10515600" cy="1325563"/>
          </a:xfrm>
        </p:spPr>
        <p:txBody>
          <a:bodyPr/>
          <a:lstStyle/>
          <a:p>
            <a:r>
              <a:rPr lang="en-GB">
                <a:latin typeface="Arial"/>
                <a:cs typeface="Arial"/>
              </a:rPr>
              <a:t>Progress Reviews and Assessments</a:t>
            </a:r>
            <a:endParaRPr lang="en-US"/>
          </a:p>
        </p:txBody>
      </p:sp>
      <p:sp>
        <p:nvSpPr>
          <p:cNvPr id="3" name="Content Placeholder 2">
            <a:extLst>
              <a:ext uri="{FF2B5EF4-FFF2-40B4-BE49-F238E27FC236}">
                <a16:creationId xmlns:a16="http://schemas.microsoft.com/office/drawing/2014/main" id="{59BCBED6-4585-4B81-903B-25DB014CDBBE}"/>
              </a:ext>
            </a:extLst>
          </p:cNvPr>
          <p:cNvSpPr>
            <a:spLocks noGrp="1"/>
          </p:cNvSpPr>
          <p:nvPr>
            <p:ph idx="1"/>
          </p:nvPr>
        </p:nvSpPr>
        <p:spPr>
          <a:xfrm>
            <a:off x="581025" y="1816099"/>
            <a:ext cx="11034691" cy="4103885"/>
          </a:xfrm>
        </p:spPr>
        <p:txBody>
          <a:bodyPr vert="horz" lIns="91440" tIns="45720" rIns="91440" bIns="45720" rtlCol="0" anchor="t">
            <a:normAutofit lnSpcReduction="10000"/>
          </a:bodyPr>
          <a:lstStyle/>
          <a:p>
            <a:pPr marL="0" indent="0">
              <a:buNone/>
            </a:pPr>
            <a:r>
              <a:rPr lang="en-GB"/>
              <a:t>Spring term assessments and Progress Reviews were of good quality and most were submitted before the deadline -  thank you!</a:t>
            </a:r>
            <a:endParaRPr lang="en-US">
              <a:ea typeface="Calibri" panose="020F0502020204030204"/>
              <a:cs typeface="Calibri" panose="020F0502020204030204"/>
            </a:endParaRPr>
          </a:p>
          <a:p>
            <a:pPr marL="0" indent="0">
              <a:buNone/>
            </a:pPr>
            <a:endParaRPr lang="en-GB" sz="1000">
              <a:ea typeface="Calibri"/>
              <a:cs typeface="Calibri"/>
            </a:endParaRPr>
          </a:p>
          <a:p>
            <a:pPr marL="457200" indent="-457200"/>
            <a:r>
              <a:rPr lang="en-GB">
                <a:ea typeface="Calibri"/>
                <a:cs typeface="Calibri"/>
              </a:rPr>
              <a:t>Please ensure you make links to some of the Teachers’ Standards and state the evidence you have based your judgements upon.</a:t>
            </a:r>
          </a:p>
          <a:p>
            <a:pPr marL="457200" indent="-457200"/>
            <a:r>
              <a:rPr lang="en-GB">
                <a:ea typeface="Calibri"/>
                <a:cs typeface="Calibri"/>
              </a:rPr>
              <a:t>Consider the impact your ECT has had on learning in their classroom, not just a narrative of their actions.</a:t>
            </a:r>
          </a:p>
          <a:p>
            <a:pPr marL="457200" indent="-457200"/>
            <a:r>
              <a:rPr lang="en-GB">
                <a:ea typeface="Calibri"/>
                <a:cs typeface="Calibri"/>
              </a:rPr>
              <a:t>Summer term submission deadline – </a:t>
            </a:r>
            <a:r>
              <a:rPr lang="en-GB" b="1">
                <a:ea typeface="Calibri"/>
                <a:cs typeface="Calibri"/>
              </a:rPr>
              <a:t>Friday 3rd July</a:t>
            </a:r>
          </a:p>
          <a:p>
            <a:pPr marL="457200" indent="-457200"/>
            <a:r>
              <a:rPr lang="en-GB">
                <a:ea typeface="Calibri"/>
                <a:cs typeface="Calibri"/>
              </a:rPr>
              <a:t>Please allow time for headteachers/principals to read and add their signatures to assessments.</a:t>
            </a:r>
          </a:p>
          <a:p>
            <a:pPr marL="0" indent="0">
              <a:buNone/>
            </a:pPr>
            <a:endParaRPr lang="en-GB">
              <a:ea typeface="Calibri"/>
              <a:cs typeface="Calibri"/>
            </a:endParaRPr>
          </a:p>
        </p:txBody>
      </p:sp>
      <p:pic>
        <p:nvPicPr>
          <p:cNvPr id="5" name="Picture 6" descr="A picture containing text&#10;&#10;Description automatically generated">
            <a:extLst>
              <a:ext uri="{FF2B5EF4-FFF2-40B4-BE49-F238E27FC236}">
                <a16:creationId xmlns:a16="http://schemas.microsoft.com/office/drawing/2014/main" id="{A0E314A1-FF50-521B-B7B1-8D3E35305356}"/>
              </a:ext>
            </a:extLst>
          </p:cNvPr>
          <p:cNvPicPr>
            <a:picLocks noChangeAspect="1"/>
          </p:cNvPicPr>
          <p:nvPr/>
        </p:nvPicPr>
        <p:blipFill>
          <a:blip r:embed="rId2"/>
          <a:stretch>
            <a:fillRect/>
          </a:stretch>
        </p:blipFill>
        <p:spPr>
          <a:xfrm>
            <a:off x="10178472" y="5919985"/>
            <a:ext cx="1809013" cy="783829"/>
          </a:xfrm>
          <a:prstGeom prst="rect">
            <a:avLst/>
          </a:prstGeom>
        </p:spPr>
      </p:pic>
    </p:spTree>
    <p:extLst>
      <p:ext uri="{BB962C8B-B14F-4D97-AF65-F5344CB8AC3E}">
        <p14:creationId xmlns:p14="http://schemas.microsoft.com/office/powerpoint/2010/main" val="40503782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FE810D-267F-4C0F-A8DE-C4BCE535FD05}"/>
              </a:ext>
            </a:extLst>
          </p:cNvPr>
          <p:cNvSpPr>
            <a:spLocks noGrp="1"/>
          </p:cNvSpPr>
          <p:nvPr>
            <p:ph type="title"/>
          </p:nvPr>
        </p:nvSpPr>
        <p:spPr>
          <a:xfrm>
            <a:off x="748039" y="280835"/>
            <a:ext cx="10515600" cy="1325563"/>
          </a:xfrm>
        </p:spPr>
        <p:txBody>
          <a:bodyPr/>
          <a:lstStyle/>
          <a:p>
            <a:r>
              <a:rPr lang="en-GB">
                <a:latin typeface="Arial"/>
                <a:cs typeface="Arial"/>
              </a:rPr>
              <a:t>ECT Registration from September '26</a:t>
            </a:r>
            <a:endParaRPr lang="en-US"/>
          </a:p>
        </p:txBody>
      </p:sp>
      <p:sp>
        <p:nvSpPr>
          <p:cNvPr id="3" name="Content Placeholder 2">
            <a:extLst>
              <a:ext uri="{FF2B5EF4-FFF2-40B4-BE49-F238E27FC236}">
                <a16:creationId xmlns:a16="http://schemas.microsoft.com/office/drawing/2014/main" id="{59BCBED6-4585-4B81-903B-25DB014CDBBE}"/>
              </a:ext>
            </a:extLst>
          </p:cNvPr>
          <p:cNvSpPr>
            <a:spLocks noGrp="1"/>
          </p:cNvSpPr>
          <p:nvPr>
            <p:ph idx="1"/>
          </p:nvPr>
        </p:nvSpPr>
        <p:spPr>
          <a:xfrm>
            <a:off x="751250" y="1789871"/>
            <a:ext cx="10512774" cy="4208071"/>
          </a:xfrm>
        </p:spPr>
        <p:txBody>
          <a:bodyPr vert="horz" lIns="91440" tIns="45720" rIns="91440" bIns="45720" rtlCol="0" anchor="t">
            <a:normAutofit/>
          </a:bodyPr>
          <a:lstStyle/>
          <a:p>
            <a:pPr marL="0" indent="0">
              <a:buNone/>
            </a:pPr>
            <a:r>
              <a:rPr lang="en-GB">
                <a:cs typeface="Calibri"/>
              </a:rPr>
              <a:t>The DfE are introducing a new registrat</a:t>
            </a:r>
            <a:r>
              <a:rPr lang="en-GB">
                <a:ea typeface="Calibri"/>
                <a:cs typeface="Calibri"/>
              </a:rPr>
              <a:t>ion</a:t>
            </a:r>
            <a:r>
              <a:rPr lang="en-GB">
                <a:cs typeface="Calibri"/>
              </a:rPr>
              <a:t> portal (yes, again!) in September – RECT.</a:t>
            </a:r>
          </a:p>
          <a:p>
            <a:pPr marL="0" indent="0">
              <a:buNone/>
            </a:pPr>
            <a:r>
              <a:rPr lang="en-GB">
                <a:ea typeface="Calibri"/>
                <a:cs typeface="Calibri"/>
              </a:rPr>
              <a:t>We will share further details about this at the June breakfast briefing.</a:t>
            </a:r>
          </a:p>
          <a:p>
            <a:pPr marL="0" indent="0">
              <a:buNone/>
            </a:pPr>
            <a:endParaRPr lang="en-GB">
              <a:ea typeface="Calibri"/>
              <a:cs typeface="Calibri"/>
            </a:endParaRPr>
          </a:p>
          <a:p>
            <a:pPr marL="0" indent="0">
              <a:buNone/>
            </a:pPr>
            <a:r>
              <a:rPr lang="en-GB">
                <a:ea typeface="Calibri"/>
                <a:cs typeface="Calibri"/>
              </a:rPr>
              <a:t>Please do not attempt to register any September '26 starters until you have received information from us to say the portal is live.</a:t>
            </a:r>
          </a:p>
          <a:p>
            <a:pPr marL="0" indent="0">
              <a:buNone/>
            </a:pPr>
            <a:endParaRPr lang="en-GB">
              <a:ea typeface="Calibri"/>
              <a:cs typeface="Calibri"/>
            </a:endParaRPr>
          </a:p>
          <a:p>
            <a:pPr marL="0" indent="0">
              <a:buNone/>
            </a:pPr>
            <a:endParaRPr lang="en-GB">
              <a:ea typeface="Calibri"/>
              <a:cs typeface="Calibri"/>
            </a:endParaRPr>
          </a:p>
          <a:p>
            <a:pPr marL="0" indent="0">
              <a:buNone/>
            </a:pPr>
            <a:endParaRPr lang="en-GB">
              <a:ea typeface="Calibri"/>
              <a:cs typeface="Calibri"/>
            </a:endParaRPr>
          </a:p>
        </p:txBody>
      </p:sp>
      <p:pic>
        <p:nvPicPr>
          <p:cNvPr id="5" name="Picture 6" descr="A picture containing text&#10;&#10;Description automatically generated">
            <a:extLst>
              <a:ext uri="{FF2B5EF4-FFF2-40B4-BE49-F238E27FC236}">
                <a16:creationId xmlns:a16="http://schemas.microsoft.com/office/drawing/2014/main" id="{A0E314A1-FF50-521B-B7B1-8D3E35305356}"/>
              </a:ext>
            </a:extLst>
          </p:cNvPr>
          <p:cNvPicPr>
            <a:picLocks noChangeAspect="1"/>
          </p:cNvPicPr>
          <p:nvPr/>
        </p:nvPicPr>
        <p:blipFill>
          <a:blip r:embed="rId2"/>
          <a:stretch>
            <a:fillRect/>
          </a:stretch>
        </p:blipFill>
        <p:spPr>
          <a:xfrm>
            <a:off x="10178472" y="5919985"/>
            <a:ext cx="1809013" cy="783829"/>
          </a:xfrm>
          <a:prstGeom prst="rect">
            <a:avLst/>
          </a:prstGeom>
        </p:spPr>
      </p:pic>
    </p:spTree>
    <p:extLst>
      <p:ext uri="{BB962C8B-B14F-4D97-AF65-F5344CB8AC3E}">
        <p14:creationId xmlns:p14="http://schemas.microsoft.com/office/powerpoint/2010/main" val="189095037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6D31B1-6E5A-2C8E-0CF0-6B1B93DFE97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B6B119-44A2-3AD5-1B11-20E37E580581}"/>
              </a:ext>
            </a:extLst>
          </p:cNvPr>
          <p:cNvSpPr>
            <a:spLocks noGrp="1"/>
          </p:cNvSpPr>
          <p:nvPr>
            <p:ph type="title"/>
          </p:nvPr>
        </p:nvSpPr>
        <p:spPr>
          <a:xfrm>
            <a:off x="435424" y="280835"/>
            <a:ext cx="11414368" cy="1325563"/>
          </a:xfrm>
        </p:spPr>
        <p:txBody>
          <a:bodyPr/>
          <a:lstStyle/>
          <a:p>
            <a:r>
              <a:rPr lang="en-GB">
                <a:latin typeface="Arial"/>
                <a:cs typeface="Arial"/>
              </a:rPr>
              <a:t>Save the Date - Induction Tutor Conference</a:t>
            </a:r>
            <a:endParaRPr lang="en-US"/>
          </a:p>
        </p:txBody>
      </p:sp>
      <p:sp>
        <p:nvSpPr>
          <p:cNvPr id="3" name="Content Placeholder 2">
            <a:extLst>
              <a:ext uri="{FF2B5EF4-FFF2-40B4-BE49-F238E27FC236}">
                <a16:creationId xmlns:a16="http://schemas.microsoft.com/office/drawing/2014/main" id="{B9F790DF-D018-5A85-A90C-DC3B695A54AF}"/>
              </a:ext>
            </a:extLst>
          </p:cNvPr>
          <p:cNvSpPr>
            <a:spLocks noGrp="1"/>
          </p:cNvSpPr>
          <p:nvPr>
            <p:ph idx="1"/>
          </p:nvPr>
        </p:nvSpPr>
        <p:spPr>
          <a:xfrm>
            <a:off x="1102942" y="1711717"/>
            <a:ext cx="10512774" cy="4413224"/>
          </a:xfrm>
        </p:spPr>
        <p:txBody>
          <a:bodyPr vert="horz" lIns="91440" tIns="45720" rIns="91440" bIns="45720" rtlCol="0" anchor="t">
            <a:normAutofit fontScale="92500" lnSpcReduction="10000"/>
          </a:bodyPr>
          <a:lstStyle/>
          <a:p>
            <a:pPr marL="0" indent="0">
              <a:buNone/>
            </a:pPr>
            <a:r>
              <a:rPr lang="en-GB">
                <a:cs typeface="Calibri"/>
              </a:rPr>
              <a:t>Wednesday 8th July </a:t>
            </a:r>
            <a:endParaRPr lang="en-US">
              <a:ea typeface="Calibri"/>
              <a:cs typeface="Calibri"/>
            </a:endParaRPr>
          </a:p>
          <a:p>
            <a:pPr marL="0" indent="0">
              <a:buNone/>
            </a:pPr>
            <a:r>
              <a:rPr lang="en-GB">
                <a:ea typeface="Calibri"/>
                <a:cs typeface="Calibri"/>
              </a:rPr>
              <a:t>10.30 - 2.30 at Venue TBC</a:t>
            </a:r>
            <a:endParaRPr lang="en-US">
              <a:ea typeface="Calibri"/>
              <a:cs typeface="Calibri"/>
            </a:endParaRPr>
          </a:p>
          <a:p>
            <a:pPr marL="0" indent="0">
              <a:buNone/>
            </a:pPr>
            <a:r>
              <a:rPr lang="en-GB">
                <a:ea typeface="Calibri"/>
                <a:cs typeface="Calibri"/>
              </a:rPr>
              <a:t>Agenda will include:</a:t>
            </a:r>
          </a:p>
          <a:p>
            <a:pPr marL="457200" indent="-457200"/>
            <a:r>
              <a:rPr lang="en-GB">
                <a:ea typeface="Calibri"/>
                <a:cs typeface="Calibri"/>
              </a:rPr>
              <a:t>New DfE portal</a:t>
            </a:r>
          </a:p>
          <a:p>
            <a:pPr marL="457200" indent="-457200"/>
            <a:r>
              <a:rPr lang="en-GB">
                <a:ea typeface="Calibri"/>
                <a:cs typeface="Calibri"/>
              </a:rPr>
              <a:t>Using </a:t>
            </a:r>
            <a:r>
              <a:rPr lang="en-GB" err="1">
                <a:ea typeface="Calibri"/>
                <a:cs typeface="Calibri"/>
              </a:rPr>
              <a:t>MyECT</a:t>
            </a:r>
            <a:r>
              <a:rPr lang="en-GB">
                <a:ea typeface="Calibri"/>
                <a:cs typeface="Calibri"/>
              </a:rPr>
              <a:t> and </a:t>
            </a:r>
            <a:r>
              <a:rPr lang="en-GB" err="1">
                <a:ea typeface="Calibri"/>
                <a:cs typeface="Calibri"/>
              </a:rPr>
              <a:t>Steplab</a:t>
            </a:r>
            <a:r>
              <a:rPr lang="en-GB">
                <a:ea typeface="Calibri"/>
                <a:cs typeface="Calibri"/>
              </a:rPr>
              <a:t> effectively</a:t>
            </a:r>
          </a:p>
          <a:p>
            <a:pPr marL="457200" indent="-457200"/>
            <a:r>
              <a:rPr lang="en-GB">
                <a:ea typeface="Calibri"/>
                <a:cs typeface="Calibri"/>
              </a:rPr>
              <a:t>Moderation of assessments</a:t>
            </a:r>
          </a:p>
          <a:p>
            <a:pPr marL="457200" indent="-457200"/>
            <a:r>
              <a:rPr lang="en-GB">
                <a:ea typeface="Calibri"/>
                <a:cs typeface="Calibri"/>
              </a:rPr>
              <a:t>Refresher training/new IT training </a:t>
            </a:r>
          </a:p>
          <a:p>
            <a:pPr marL="457200" indent="-457200"/>
            <a:r>
              <a:rPr lang="en-GB">
                <a:ea typeface="Calibri"/>
                <a:cs typeface="Calibri"/>
              </a:rPr>
              <a:t>Sharing good practice &amp; networking</a:t>
            </a:r>
          </a:p>
          <a:p>
            <a:pPr marL="0" indent="0">
              <a:buNone/>
            </a:pPr>
            <a:endParaRPr lang="en-GB">
              <a:ea typeface="Calibri"/>
              <a:cs typeface="Calibri"/>
            </a:endParaRPr>
          </a:p>
          <a:p>
            <a:pPr marL="0" indent="0">
              <a:buNone/>
            </a:pPr>
            <a:r>
              <a:rPr lang="en-GB">
                <a:ea typeface="Calibri"/>
                <a:cs typeface="Calibri"/>
              </a:rPr>
              <a:t>Booking link will be shared after this meeting.</a:t>
            </a:r>
            <a:endParaRPr lang="en-GB">
              <a:ea typeface="+mn-lt"/>
              <a:cs typeface="+mn-lt"/>
            </a:endParaRPr>
          </a:p>
          <a:p>
            <a:pPr marL="0" indent="0">
              <a:buNone/>
            </a:pPr>
            <a:endParaRPr lang="en-GB">
              <a:ea typeface="Calibri"/>
              <a:cs typeface="Calibri"/>
            </a:endParaRPr>
          </a:p>
          <a:p>
            <a:pPr marL="0" indent="0">
              <a:buNone/>
            </a:pPr>
            <a:endParaRPr lang="en-GB">
              <a:ea typeface="Calibri"/>
              <a:cs typeface="Calibri"/>
            </a:endParaRPr>
          </a:p>
          <a:p>
            <a:pPr marL="0" indent="0">
              <a:buNone/>
            </a:pPr>
            <a:endParaRPr lang="en-GB">
              <a:ea typeface="Calibri"/>
              <a:cs typeface="Calibri"/>
            </a:endParaRPr>
          </a:p>
          <a:p>
            <a:pPr marL="0" indent="0">
              <a:buNone/>
            </a:pPr>
            <a:endParaRPr lang="en-GB">
              <a:ea typeface="Calibri"/>
              <a:cs typeface="Calibri"/>
            </a:endParaRPr>
          </a:p>
          <a:p>
            <a:pPr marL="0" indent="0">
              <a:buNone/>
            </a:pPr>
            <a:endParaRPr lang="en-GB">
              <a:ea typeface="Calibri"/>
              <a:cs typeface="Calibri"/>
            </a:endParaRPr>
          </a:p>
        </p:txBody>
      </p:sp>
      <p:pic>
        <p:nvPicPr>
          <p:cNvPr id="5" name="Picture 6" descr="A picture containing text&#10;&#10;Description automatically generated">
            <a:extLst>
              <a:ext uri="{FF2B5EF4-FFF2-40B4-BE49-F238E27FC236}">
                <a16:creationId xmlns:a16="http://schemas.microsoft.com/office/drawing/2014/main" id="{C76CB018-5667-0EC8-B6A7-CC8A8BB9B8A2}"/>
              </a:ext>
            </a:extLst>
          </p:cNvPr>
          <p:cNvPicPr>
            <a:picLocks noChangeAspect="1"/>
          </p:cNvPicPr>
          <p:nvPr/>
        </p:nvPicPr>
        <p:blipFill>
          <a:blip r:embed="rId2"/>
          <a:stretch>
            <a:fillRect/>
          </a:stretch>
        </p:blipFill>
        <p:spPr>
          <a:xfrm>
            <a:off x="10178472" y="5919985"/>
            <a:ext cx="1809013" cy="783829"/>
          </a:xfrm>
          <a:prstGeom prst="rect">
            <a:avLst/>
          </a:prstGeom>
        </p:spPr>
      </p:pic>
    </p:spTree>
    <p:extLst>
      <p:ext uri="{BB962C8B-B14F-4D97-AF65-F5344CB8AC3E}">
        <p14:creationId xmlns:p14="http://schemas.microsoft.com/office/powerpoint/2010/main" val="13497745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823B97-DD0E-4505-BB08-7C08566F0540}"/>
              </a:ext>
            </a:extLst>
          </p:cNvPr>
          <p:cNvSpPr>
            <a:spLocks noGrp="1"/>
          </p:cNvSpPr>
          <p:nvPr>
            <p:ph type="title"/>
          </p:nvPr>
        </p:nvSpPr>
        <p:spPr>
          <a:xfrm>
            <a:off x="572493" y="238539"/>
            <a:ext cx="11018520" cy="1434415"/>
          </a:xfrm>
        </p:spPr>
        <p:txBody>
          <a:bodyPr anchor="b">
            <a:normAutofit/>
          </a:bodyPr>
          <a:lstStyle/>
          <a:p>
            <a:r>
              <a:rPr lang="en-GB" sz="5400">
                <a:latin typeface="Arial" panose="020B0604020202020204" pitchFamily="34" charset="0"/>
                <a:cs typeface="Arial" panose="020B0604020202020204" pitchFamily="34" charset="0"/>
              </a:rPr>
              <a:t>Date of next briefing</a:t>
            </a:r>
          </a:p>
        </p:txBody>
      </p:sp>
      <p:sp>
        <p:nvSpPr>
          <p:cNvPr id="3" name="Content Placeholder 2">
            <a:extLst>
              <a:ext uri="{FF2B5EF4-FFF2-40B4-BE49-F238E27FC236}">
                <a16:creationId xmlns:a16="http://schemas.microsoft.com/office/drawing/2014/main" id="{B5CEE2C0-FC40-4AE0-A83E-B8F5691A6ADD}"/>
              </a:ext>
            </a:extLst>
          </p:cNvPr>
          <p:cNvSpPr>
            <a:spLocks noGrp="1"/>
          </p:cNvSpPr>
          <p:nvPr>
            <p:ph idx="1"/>
          </p:nvPr>
        </p:nvSpPr>
        <p:spPr>
          <a:xfrm>
            <a:off x="572493" y="2971583"/>
            <a:ext cx="6713552" cy="3338006"/>
          </a:xfrm>
        </p:spPr>
        <p:txBody>
          <a:bodyPr vert="horz" lIns="91440" tIns="45720" rIns="91440" bIns="45720" rtlCol="0" anchor="t">
            <a:normAutofit/>
          </a:bodyPr>
          <a:lstStyle/>
          <a:p>
            <a:pPr marL="0" indent="0">
              <a:buNone/>
            </a:pPr>
            <a:r>
              <a:rPr lang="en-GB" sz="2400">
                <a:latin typeface="Arial"/>
                <a:cs typeface="Arial"/>
              </a:rPr>
              <a:t>Thursday 4th June at 7:45am</a:t>
            </a:r>
          </a:p>
          <a:p>
            <a:pPr marL="0" indent="0">
              <a:buNone/>
            </a:pPr>
            <a:endParaRPr lang="en-GB" sz="2400">
              <a:latin typeface="Arial" panose="020B0604020202020204" pitchFamily="34" charset="0"/>
              <a:cs typeface="Arial" panose="020B0604020202020204" pitchFamily="34" charset="0"/>
            </a:endParaRPr>
          </a:p>
          <a:p>
            <a:pPr marL="0" indent="0">
              <a:buNone/>
            </a:pPr>
            <a:endParaRPr lang="en-GB" sz="2400">
              <a:latin typeface="Arial"/>
              <a:cs typeface="Arial"/>
            </a:endParaRPr>
          </a:p>
          <a:p>
            <a:pPr marL="0" indent="0">
              <a:buNone/>
            </a:pPr>
            <a:endParaRPr lang="en-GB" sz="2400">
              <a:latin typeface="Arial"/>
              <a:cs typeface="Arial"/>
            </a:endParaRPr>
          </a:p>
          <a:p>
            <a:pPr marL="0" indent="0">
              <a:buNone/>
            </a:pPr>
            <a:r>
              <a:rPr lang="en-GB" sz="2400">
                <a:latin typeface="Arial"/>
                <a:cs typeface="Arial"/>
              </a:rPr>
              <a:t>Meeting link on our website : </a:t>
            </a:r>
            <a:r>
              <a:rPr lang="en-GB" sz="2400">
                <a:hlinkClick r:id="rId2"/>
              </a:rPr>
              <a:t>Calderdale and Kirklees Teaching School Hub - Upcoming Events (ckteachingschoolhub.org)</a:t>
            </a:r>
            <a:endParaRPr lang="en-GB" sz="2400">
              <a:cs typeface="Calibri"/>
            </a:endParaRPr>
          </a:p>
          <a:p>
            <a:pPr marL="0" indent="0">
              <a:buNone/>
            </a:pPr>
            <a:endParaRPr lang="en-GB" sz="2400">
              <a:latin typeface="Calibri" panose="020F0502020204030204"/>
              <a:cs typeface="Calibri" panose="020F0502020204030204"/>
            </a:endParaRPr>
          </a:p>
          <a:p>
            <a:pPr marL="0" indent="0">
              <a:buNone/>
            </a:pPr>
            <a:endParaRPr lang="en-GB" sz="2400">
              <a:latin typeface="Calibri" panose="020F0502020204030204"/>
              <a:ea typeface="Calibri"/>
              <a:cs typeface="Calibri" panose="020F0502020204030204"/>
            </a:endParaRPr>
          </a:p>
          <a:p>
            <a:pPr marL="0" indent="0">
              <a:buNone/>
            </a:pPr>
            <a:endParaRPr lang="en-GB" sz="2200">
              <a:latin typeface="Arial" panose="020B0604020202020204" pitchFamily="34" charset="0"/>
              <a:cs typeface="Arial" panose="020B0604020202020204" pitchFamily="34" charset="0"/>
            </a:endParaRPr>
          </a:p>
          <a:p>
            <a:pPr marL="0" indent="0">
              <a:buNone/>
            </a:pPr>
            <a:endParaRPr lang="en-GB" sz="2200">
              <a:latin typeface="Arial" panose="020B0604020202020204" pitchFamily="34" charset="0"/>
              <a:cs typeface="Arial" panose="020B0604020202020204" pitchFamily="34" charset="0"/>
            </a:endParaRPr>
          </a:p>
          <a:p>
            <a:pPr marL="0" indent="0">
              <a:buNone/>
            </a:pPr>
            <a:endParaRPr lang="en-GB" sz="2200">
              <a:latin typeface="Arial" panose="020B0604020202020204" pitchFamily="34" charset="0"/>
              <a:cs typeface="Arial" panose="020B0604020202020204" pitchFamily="34" charset="0"/>
            </a:endParaRPr>
          </a:p>
          <a:p>
            <a:pPr marL="0" indent="0">
              <a:buNone/>
            </a:pPr>
            <a:endParaRPr lang="en-GB" sz="2200">
              <a:latin typeface="Arial" panose="020B0604020202020204" pitchFamily="34" charset="0"/>
              <a:cs typeface="Arial" panose="020B0604020202020204" pitchFamily="34" charset="0"/>
            </a:endParaRPr>
          </a:p>
          <a:p>
            <a:pPr marL="0" indent="0">
              <a:buNone/>
            </a:pPr>
            <a:endParaRPr lang="en-GB" sz="2200">
              <a:latin typeface="Arial" panose="020B0604020202020204" pitchFamily="34" charset="0"/>
              <a:cs typeface="Arial" panose="020B0604020202020204" pitchFamily="34" charset="0"/>
            </a:endParaRPr>
          </a:p>
          <a:p>
            <a:pPr marL="0" indent="0">
              <a:buNone/>
            </a:pPr>
            <a:endParaRPr lang="en-GB" sz="2200">
              <a:cs typeface="Calibri" panose="020F0502020204030204"/>
            </a:endParaRPr>
          </a:p>
        </p:txBody>
      </p:sp>
      <p:pic>
        <p:nvPicPr>
          <p:cNvPr id="5" name="Picture 6" descr="A picture containing text&#10;&#10;Description automatically generated">
            <a:extLst>
              <a:ext uri="{FF2B5EF4-FFF2-40B4-BE49-F238E27FC236}">
                <a16:creationId xmlns:a16="http://schemas.microsoft.com/office/drawing/2014/main" id="{B7629810-6E98-415D-9BF2-E9FF2E839E84}"/>
              </a:ext>
            </a:extLst>
          </p:cNvPr>
          <p:cNvPicPr>
            <a:picLocks noChangeAspect="1"/>
          </p:cNvPicPr>
          <p:nvPr/>
        </p:nvPicPr>
        <p:blipFill>
          <a:blip r:embed="rId3"/>
          <a:stretch>
            <a:fillRect/>
          </a:stretch>
        </p:blipFill>
        <p:spPr>
          <a:xfrm>
            <a:off x="10178472" y="5919985"/>
            <a:ext cx="1809013" cy="783829"/>
          </a:xfrm>
          <a:prstGeom prst="rect">
            <a:avLst/>
          </a:prstGeom>
        </p:spPr>
      </p:pic>
      <p:pic>
        <p:nvPicPr>
          <p:cNvPr id="8" name="Picture 7" descr="A cartoon sun with a question mark&#10;&#10;AI-generated content may be incorrect.">
            <a:extLst>
              <a:ext uri="{FF2B5EF4-FFF2-40B4-BE49-F238E27FC236}">
                <a16:creationId xmlns:a16="http://schemas.microsoft.com/office/drawing/2014/main" id="{EC286ED7-AD02-8842-7967-D0542C1D5DCE}"/>
              </a:ext>
            </a:extLst>
          </p:cNvPr>
          <p:cNvPicPr>
            <a:picLocks noChangeAspect="1"/>
          </p:cNvPicPr>
          <p:nvPr/>
        </p:nvPicPr>
        <p:blipFill>
          <a:blip r:embed="rId4"/>
          <a:srcRect r="1408" b="2848"/>
          <a:stretch>
            <a:fillRect/>
          </a:stretch>
        </p:blipFill>
        <p:spPr>
          <a:xfrm>
            <a:off x="8061325" y="1350433"/>
            <a:ext cx="3699995" cy="3247026"/>
          </a:xfrm>
          <a:prstGeom prst="rect">
            <a:avLst/>
          </a:prstGeom>
        </p:spPr>
      </p:pic>
    </p:spTree>
    <p:extLst>
      <p:ext uri="{BB962C8B-B14F-4D97-AF65-F5344CB8AC3E}">
        <p14:creationId xmlns:p14="http://schemas.microsoft.com/office/powerpoint/2010/main" val="270716505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16</Slides>
  <Notes>0</Notes>
  <HiddenSlides>0</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office theme</vt:lpstr>
      <vt:lpstr>PowerPoint Presentation</vt:lpstr>
      <vt:lpstr>ECF Events this half term</vt:lpstr>
      <vt:lpstr>Steplab Engagement</vt:lpstr>
      <vt:lpstr>Mentor Grant funding from DfE - update</vt:lpstr>
      <vt:lpstr>Mentor Funding from DfE – see attached document</vt:lpstr>
      <vt:lpstr>PowerPoint Presentation</vt:lpstr>
      <vt:lpstr>Mentor Engagement 75% = 13.5 hours</vt:lpstr>
      <vt:lpstr>PowerPoint Presentation</vt:lpstr>
      <vt:lpstr>PowerPoint Presentation</vt:lpstr>
      <vt:lpstr>PowerPoint Presentation</vt:lpstr>
      <vt:lpstr>Mentor churn – CKTSHub context</vt:lpstr>
      <vt:lpstr>Coaching for Mentors 2025</vt:lpstr>
      <vt:lpstr>Progress Reviews and Assessments</vt:lpstr>
      <vt:lpstr>ECT Registration from September '26</vt:lpstr>
      <vt:lpstr>Save the Date - Induction Tutor Conference</vt:lpstr>
      <vt:lpstr>Date of next briefing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revision>2</cp:revision>
  <dcterms:created xsi:type="dcterms:W3CDTF">2013-07-15T20:26:40Z</dcterms:created>
  <dcterms:modified xsi:type="dcterms:W3CDTF">2026-04-16T14:05:25Z</dcterms:modified>
</cp:coreProperties>
</file>