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0" r:id="rId2"/>
    <p:sldId id="262" r:id="rId3"/>
    <p:sldId id="293" r:id="rId4"/>
    <p:sldId id="299" r:id="rId5"/>
    <p:sldId id="303" r:id="rId6"/>
    <p:sldId id="304" r:id="rId7"/>
    <p:sldId id="3003" r:id="rId8"/>
    <p:sldId id="302" r:id="rId9"/>
    <p:sldId id="296" r:id="rId10"/>
    <p:sldId id="301" r:id="rId11"/>
    <p:sldId id="300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80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6D45C1-CD9C-914A-F09B-A73AEA71EA24}" v="3" dt="2025-11-06T08:09:02.470"/>
    <p1510:client id="{BDD142EB-CE33-2A64-880F-0D5ACD5B56E9}" v="43" dt="2025-11-05T15:28:20.41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F37889-43CA-4ED5-AEF9-7C35B2D5C872}" type="datetimeFigureOut">
              <a:t>11/6/2025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438E1D-2C0A-47F9-A0FC-42ABAA3BB97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84349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i="0"/>
              <a:t>Time</a:t>
            </a:r>
            <a:r>
              <a:rPr lang="en-GB" i="0"/>
              <a:t>: 3 minutes [29]</a:t>
            </a:r>
          </a:p>
          <a:p>
            <a:endParaRPr lang="en-GB" b="1" i="0" u="sng" baseline="0"/>
          </a:p>
          <a:p>
            <a:r>
              <a:rPr lang="en-GB" b="1" i="0" baseline="0"/>
              <a:t>Purpose</a:t>
            </a:r>
            <a:r>
              <a:rPr lang="en-GB" i="0" baseline="0"/>
              <a:t>: To outline the role and focus of mentor meetings. </a:t>
            </a:r>
            <a:endParaRPr lang="en-GB" i="0" baseline="0">
              <a:ea typeface="Calibri"/>
              <a:cs typeface="Calibri"/>
            </a:endParaRPr>
          </a:p>
          <a:p>
            <a:endParaRPr lang="en-GB" i="0" baseline="0"/>
          </a:p>
          <a:p>
            <a:pPr>
              <a:defRPr/>
            </a:pPr>
            <a:r>
              <a:rPr lang="en-GB" b="1" i="0"/>
              <a:t>Suggested Script: 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b="0" i="0">
                <a:solidFill>
                  <a:srgbClr val="2C2C2C"/>
                </a:solidFill>
                <a:effectLst/>
                <a:latin typeface="Segoe UI" panose="020B0502040204020203" pitchFamily="34" charset="0"/>
              </a:rPr>
              <a:t>In year 1, ECTs and mentors meet weekly. They meet fortnightly in year 2. 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b="0" i="0">
                <a:solidFill>
                  <a:srgbClr val="2C2C2C"/>
                </a:solidFill>
                <a:effectLst/>
                <a:latin typeface="Segoe UI" panose="020B0502040204020203" pitchFamily="34" charset="0"/>
              </a:rPr>
              <a:t>Instructional coaching is the cornerstone of the mentor meeting – it is a form of coaching which helps ECTs to put their knowledge into practice in a carefully structured and scaffolded way. We will explore instructional coaching in greater depth later in this conference.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b="0" i="0">
                <a:solidFill>
                  <a:srgbClr val="2C2C2C"/>
                </a:solidFill>
                <a:effectLst/>
                <a:latin typeface="Segoe UI" panose="020B0502040204020203" pitchFamily="34" charset="0"/>
              </a:rPr>
              <a:t>Instructional coaching should be run at least fortnightly across both years, to align with ECTs’ fortnightly self-study. 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b="0" i="0">
                <a:solidFill>
                  <a:srgbClr val="2C2C2C"/>
                </a:solidFill>
                <a:effectLst/>
                <a:latin typeface="Segoe UI" panose="020B0502040204020203" pitchFamily="34" charset="0"/>
              </a:rPr>
              <a:t>In year 1, there is some flexibility in the coaching a mentor runs in alternate weeks. 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b="0" i="0">
                <a:solidFill>
                  <a:srgbClr val="2C2C2C"/>
                </a:solidFill>
                <a:effectLst/>
                <a:latin typeface="Segoe UI" panose="020B0502040204020203" pitchFamily="34" charset="0"/>
              </a:rPr>
              <a:t>Mentors can run additional instructional coaching in these alternate weeks.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b="0" i="0">
                <a:solidFill>
                  <a:srgbClr val="2C2C2C"/>
                </a:solidFill>
                <a:effectLst/>
                <a:latin typeface="Segoe UI" panose="020B0502040204020203" pitchFamily="34" charset="0"/>
              </a:rPr>
              <a:t>Otherwise, mentors can run pastoral coaching. 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b="0" i="0">
                <a:solidFill>
                  <a:srgbClr val="2C2C2C"/>
                </a:solidFill>
                <a:effectLst/>
                <a:latin typeface="Segoe UI" panose="020B0502040204020203" pitchFamily="34" charset="0"/>
              </a:rPr>
              <a:t>The choice between instructional and pastoral coaching may be decided by the delivery partner and communicated within their network.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b="0" i="0">
                <a:solidFill>
                  <a:srgbClr val="2C2C2C"/>
                </a:solidFill>
                <a:effectLst/>
                <a:latin typeface="Segoe UI" panose="020B0502040204020203" pitchFamily="34" charset="0"/>
              </a:rPr>
              <a:t>Alternatively, this might be a decision that delivery partners want mentors to make, depending on the needs of their ECT. 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b="0" i="0">
                <a:solidFill>
                  <a:srgbClr val="2C2C2C"/>
                </a:solidFill>
                <a:effectLst/>
                <a:latin typeface="Segoe UI" panose="020B0502040204020203" pitchFamily="34" charset="0"/>
              </a:rPr>
              <a:t>If this is the case, mentors can choose between instructional or pastoral coaching in alternate weeks; there is no expectation for them to choose one option or another for the entirety of the year.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b="0" i="0">
                <a:solidFill>
                  <a:srgbClr val="2C2C2C"/>
                </a:solidFill>
                <a:effectLst/>
                <a:latin typeface="Segoe UI" panose="020B0502040204020203" pitchFamily="34" charset="0"/>
              </a:rPr>
              <a:t>To support mentors with this choice, it is important to consider these different models of coaching and their aims:</a:t>
            </a:r>
          </a:p>
          <a:p>
            <a:pPr marL="742950" lvl="1" indent="-2857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 pastoral coaching session can provide an opportunity for mentors to check in with their ECT and support them with the broader responsibilities and challenges of being a teacher.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 additional instructional coaching session can provide an opportunity for mentors to support an ECT who has not yet met their previous step, to set a new step or to make the practice of a previously met step more challenging. </a:t>
            </a:r>
            <a:endParaRPr lang="en-GB" b="0" i="0">
              <a:solidFill>
                <a:srgbClr val="2C2C2C"/>
              </a:solidFill>
              <a:effectLst/>
              <a:latin typeface="Segoe UI" panose="020B0502040204020203" pitchFamily="34" charset="0"/>
            </a:endParaRPr>
          </a:p>
          <a:p>
            <a:endParaRPr lang="en-GB" b="0" i="0">
              <a:ea typeface="Calibri"/>
              <a:cs typeface="Calibri"/>
            </a:endParaRPr>
          </a:p>
          <a:p>
            <a:r>
              <a:rPr lang="en-GB" b="1" i="0"/>
              <a:t>Lead in: </a:t>
            </a:r>
            <a:r>
              <a:rPr lang="en-GB" b="0" i="0"/>
              <a:t>Let’s briefly zoom in on each of these types of coaching. We’ll start with instructional coaching.</a:t>
            </a:r>
            <a:endParaRPr lang="en-GB" b="1" i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AADF92-7D42-40F4-B856-8D66B0356D8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43871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1131D0-6458-42F3-AFD6-CA442E6AC5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5171C4-791B-457E-9495-3DA9511F37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7347BD-4E8B-49C2-BBAA-D0A1AA963E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29F92E-8CF2-4D17-844F-0A1FE1829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98B9A6-3903-4FAC-9AE6-492C66F49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7841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6C0F2F-B0F1-41B8-845A-BB8046E6E5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FCA5E7-5CA3-4FDD-85B8-6B79D8367B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BA5160-0ACE-4E1E-9D39-B405B5537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2A6F0E-F792-40F6-9792-A0A1C62F5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32D9F0-EDE9-486B-9E6F-CEC605429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97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94551A-ADA4-405F-9102-35A67F541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53DCE8-F512-4844-92D6-7FE5AF2D4E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0A37A4-1F77-46A1-9DED-79F0181F6B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DA4E55-4D2C-46EE-8374-9BE4A09BA2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598412-DBC0-4523-BD29-9F715DE5F1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269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F1EA8-E0C3-4728-8DD1-FC55F1FB7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7ABFF3-F349-4975-834A-F2BF345AA2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57311F-6144-4936-8697-8855290D53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C95747-1250-4A86-9311-C8DA2EE21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57E5B8-0AC1-4DE0-85E6-3CDECA721D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F8EB17-10EA-42DB-8883-2F497D180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766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FAD94-788C-439A-9028-829EBCD5FE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168D35-69A7-464D-955F-2602E4E82C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315CBC-22B5-4F14-9F2E-448A9EAB0F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372BCE-5BDE-4DD3-8E3C-2C75D10EAD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FB22BC5-0C0C-40E5-92F1-6DB0FE501A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5F61CF-23E3-45FB-86FD-8174F55E7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8E35BED-2CBF-48BE-B556-27E75D65C7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C7DD8F7-9B9F-4230-BEAA-CF1E184B2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7729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C8D806-269C-41B1-96F2-A85A05165A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22674D-CD9F-4D9D-95E3-C3D41EB925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235C4-7FC9-4124-8D9B-FB31C0953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1A278A1-84B4-40E9-95D7-837F0F055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18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F61C695-FC5A-44F3-92C0-79471BB7D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C09D3A9-FABC-4E1E-B6E6-4DD76E4DCC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582C3E-D04A-4726-BD14-B349241495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737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F154B4-BC58-4045-AD19-48707AAAF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1619BD-6514-4068-9ED7-3BC63B9BAB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8CB397-8F63-4175-8C1C-FF9A827BA3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FD65F7-08F6-46E6-8D96-883285A6A6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CCB83D-DB0F-4AE3-B2E1-A9E963248A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746B98-6807-4AEA-B025-690DEF343C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2571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BF28CF-8044-445E-B0D4-527CF91908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79E2AD1-E3AE-40F9-AB24-68359C1A9B1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5D245E-C41F-4B7D-81AB-BE22B38455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F02932-F470-42EA-A6BB-A438B29CB9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256972-0699-4B73-BE72-EF6383437A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B9CD89-08A9-44FD-8482-3E7D4521C0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131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9961B5-7CBC-49E4-A889-A4B7448E1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5CF428-1590-42B6-AC78-91B0C423F9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6AFAA6-3664-48D1-BBE9-92804A1BFB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B1AA83-CF7D-41A8-ACDB-14C8BC664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708DB2-3BA5-4449-8865-E14B05D13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324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6D4E14-0136-4678-9571-BBF9D4B65B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CB4B911-6412-42E0-9842-B6F71813C1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305505-845E-45D3-ABC6-613AEDCEB6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056D2F-2244-4B74-84F2-DF7436EC7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3CC1C4-38A1-4CE9-B9D1-647A8572E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32651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RRECT_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3">
            <a:extLst>
              <a:ext uri="{FF2B5EF4-FFF2-40B4-BE49-F238E27FC236}">
                <a16:creationId xmlns:a16="http://schemas.microsoft.com/office/drawing/2014/main" id="{C72A1B8B-576E-4423-A3B9-CB4C0F6844D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80391" y="267958"/>
            <a:ext cx="6023776" cy="6363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r>
              <a:rPr lang="en-US"/>
              <a:t>Title in here</a:t>
            </a:r>
            <a:endParaRPr lang="en-GB"/>
          </a:p>
        </p:txBody>
      </p:sp>
      <p:sp>
        <p:nvSpPr>
          <p:cNvPr id="4" name="Footer Placeholder 14">
            <a:extLst>
              <a:ext uri="{FF2B5EF4-FFF2-40B4-BE49-F238E27FC236}">
                <a16:creationId xmlns:a16="http://schemas.microsoft.com/office/drawing/2014/main" id="{7DA58ED5-D574-4958-B19B-E6343A8EB4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788443" y="632208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Attribution – 12pt </a:t>
            </a:r>
          </a:p>
        </p:txBody>
      </p:sp>
    </p:spTree>
    <p:extLst>
      <p:ext uri="{BB962C8B-B14F-4D97-AF65-F5344CB8AC3E}">
        <p14:creationId xmlns:p14="http://schemas.microsoft.com/office/powerpoint/2010/main" val="2242444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2C708F-31E8-4DA2-BEA5-66CD9B095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3B8C32-0577-431D-9E17-3D12AF37AD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17431D-6D8F-481F-A891-C97F0812ED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75D280-7614-4F4E-935E-0FC5078D41B9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CFD46C-829E-4C30-A8B2-612E251757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FA92FF-B936-4C99-9B31-A931B40ED9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554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cktsh@sharemat.co.uk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forms.office.com/e/pbQYP1Wghb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forms.office.com/e/1hqnepSXtv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forms.office.com/e/MBfjEKqZS8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forms.office.com/e/3p5GW9jReF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kteachingschoolhub.org/calendar/?calid=1&amp;pid=1&amp;viewid=1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ckteachingschoolhub.org/calendar/?calid=1&amp;pid=1&amp;viewid=1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0CD38D2-5F7D-4FC8-B866-7137C7901B0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0385" y="5689049"/>
            <a:ext cx="1723146" cy="644570"/>
          </a:xfrm>
          <a:prstGeom prst="rect">
            <a:avLst/>
          </a:prstGeom>
          <a:noFill/>
        </p:spPr>
      </p:pic>
      <p:sp>
        <p:nvSpPr>
          <p:cNvPr id="99" name="Rectangle 94">
            <a:extLst>
              <a:ext uri="{FF2B5EF4-FFF2-40B4-BE49-F238E27FC236}">
                <a16:creationId xmlns:a16="http://schemas.microsoft.com/office/drawing/2014/main" id="{4C081D22-E9B7-4C95-854F-CBB47D568A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86" name="Rectangle 175">
            <a:extLst>
              <a:ext uri="{FF2B5EF4-FFF2-40B4-BE49-F238E27FC236}">
                <a16:creationId xmlns:a16="http://schemas.microsoft.com/office/drawing/2014/main" id="{A60DCDA4-9B84-4B94-B0EF-1BF3137B9F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98503" y="2894202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146" name="Rectangle 269">
            <a:extLst>
              <a:ext uri="{FF2B5EF4-FFF2-40B4-BE49-F238E27FC236}">
                <a16:creationId xmlns:a16="http://schemas.microsoft.com/office/drawing/2014/main" id="{51242E54-FD5E-4590-A9D6-E92BE17E92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8591" y="4936206"/>
            <a:ext cx="762673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>
                <a:solidFill>
                  <a:srgbClr val="002060"/>
                </a:solidFill>
                <a:latin typeface="Verdana"/>
                <a:ea typeface="Verdana"/>
                <a:cs typeface="Verdana"/>
                <a:hlinkClick r:id="rId3"/>
              </a:rPr>
              <a:t>cktsh@sharemat.co.uk</a:t>
            </a:r>
            <a:endParaRPr lang="en-US">
              <a:solidFill>
                <a:srgbClr val="002060"/>
              </a:solidFill>
              <a:latin typeface="Verdana"/>
              <a:ea typeface="Verdana"/>
              <a:cs typeface="Verdana"/>
            </a:endParaRPr>
          </a:p>
          <a:p>
            <a:pPr algn="ctr"/>
            <a:endParaRPr lang="en-US">
              <a:solidFill>
                <a:srgbClr val="002060"/>
              </a:solidFill>
              <a:latin typeface="Verdana"/>
              <a:ea typeface="Verdana"/>
              <a:cs typeface="Verdana"/>
            </a:endParaRPr>
          </a:p>
        </p:txBody>
      </p:sp>
      <p:pic>
        <p:nvPicPr>
          <p:cNvPr id="3" name="Picture 4" descr="Chart, bubble chart&#10;&#10;Description automatically generated">
            <a:extLst>
              <a:ext uri="{FF2B5EF4-FFF2-40B4-BE49-F238E27FC236}">
                <a16:creationId xmlns:a16="http://schemas.microsoft.com/office/drawing/2014/main" id="{76EDB2F7-E345-440B-BA66-E3FFC46EFC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86231" y="273242"/>
            <a:ext cx="2743200" cy="2473973"/>
          </a:xfrm>
          <a:prstGeom prst="rect">
            <a:avLst/>
          </a:prstGeom>
        </p:spPr>
      </p:pic>
      <p:pic>
        <p:nvPicPr>
          <p:cNvPr id="2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B7629810-6E98-415D-9BF2-E9FF2E839E8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342" r="1163" b="-671"/>
          <a:stretch/>
        </p:blipFill>
        <p:spPr>
          <a:xfrm>
            <a:off x="609906" y="621267"/>
            <a:ext cx="3284830" cy="143036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D024AAD-4880-42F3-9F89-E4B2EF8C09B0}"/>
              </a:ext>
            </a:extLst>
          </p:cNvPr>
          <p:cNvSpPr txBox="1"/>
          <p:nvPr/>
        </p:nvSpPr>
        <p:spPr>
          <a:xfrm>
            <a:off x="1440865" y="2267326"/>
            <a:ext cx="9302184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200" b="1">
                <a:solidFill>
                  <a:srgbClr val="002060"/>
                </a:solidFill>
                <a:latin typeface="Arial"/>
                <a:ea typeface="Verdana"/>
                <a:cs typeface="Arial"/>
              </a:rPr>
              <a:t>ECT Induction Tutors'</a:t>
            </a:r>
            <a:endParaRPr lang="en-GB" sz="3200" b="1">
              <a:solidFill>
                <a:srgbClr val="002060"/>
              </a:solidFill>
              <a:latin typeface="Arial" panose="020B0604020202020204" pitchFamily="34" charset="0"/>
              <a:ea typeface="Verdana"/>
              <a:cs typeface="Arial" panose="020B0604020202020204" pitchFamily="34" charset="0"/>
            </a:endParaRPr>
          </a:p>
          <a:p>
            <a:pPr algn="ctr"/>
            <a:r>
              <a:rPr lang="en-GB" sz="3200" b="1">
                <a:solidFill>
                  <a:srgbClr val="002060"/>
                </a:solidFill>
                <a:latin typeface="Arial"/>
                <a:ea typeface="Verdana"/>
                <a:cs typeface="Arial"/>
              </a:rPr>
              <a:t>Breakfast Briefing</a:t>
            </a:r>
          </a:p>
          <a:p>
            <a:pPr algn="ctr"/>
            <a:endParaRPr lang="en-GB" sz="3200" b="1">
              <a:solidFill>
                <a:srgbClr val="002060"/>
              </a:solidFill>
              <a:latin typeface="Arial" panose="020B0604020202020204" pitchFamily="34" charset="0"/>
              <a:ea typeface="Verdana"/>
              <a:cs typeface="Arial" panose="020B0604020202020204" pitchFamily="34" charset="0"/>
            </a:endParaRPr>
          </a:p>
          <a:p>
            <a:pPr algn="ctr"/>
            <a:r>
              <a:rPr lang="en-GB" sz="2400" b="1">
                <a:solidFill>
                  <a:srgbClr val="002060"/>
                </a:solidFill>
                <a:latin typeface="Arial"/>
                <a:ea typeface="Verdana"/>
                <a:cs typeface="Arial"/>
              </a:rPr>
              <a:t>Thursday 6</a:t>
            </a:r>
            <a:r>
              <a:rPr lang="en-GB" sz="2400" b="1" baseline="30000">
                <a:solidFill>
                  <a:srgbClr val="002060"/>
                </a:solidFill>
                <a:latin typeface="Arial"/>
                <a:ea typeface="Verdana"/>
                <a:cs typeface="Arial"/>
              </a:rPr>
              <a:t>th</a:t>
            </a:r>
            <a:r>
              <a:rPr lang="en-GB" sz="2400" b="1">
                <a:solidFill>
                  <a:srgbClr val="002060"/>
                </a:solidFill>
                <a:latin typeface="Arial"/>
                <a:ea typeface="Verdana"/>
                <a:cs typeface="Arial"/>
              </a:rPr>
              <a:t> November 2025</a:t>
            </a:r>
          </a:p>
          <a:p>
            <a:pPr algn="ctr"/>
            <a:endParaRPr lang="en-GB" sz="2400" b="1">
              <a:solidFill>
                <a:srgbClr val="002060"/>
              </a:solidFill>
              <a:latin typeface="Arial" panose="020B0604020202020204" pitchFamily="34" charset="0"/>
              <a:ea typeface="Verdana"/>
              <a:cs typeface="Arial" panose="020B0604020202020204" pitchFamily="34" charset="0"/>
            </a:endParaRPr>
          </a:p>
          <a:p>
            <a:pPr algn="ctr"/>
            <a:r>
              <a:rPr lang="en-GB" sz="2400" b="1">
                <a:solidFill>
                  <a:srgbClr val="002060"/>
                </a:solidFill>
                <a:latin typeface="Arial"/>
                <a:ea typeface="Verdana"/>
                <a:cs typeface="Arial"/>
              </a:rPr>
              <a:t>Dionne Heaven</a:t>
            </a:r>
            <a:endParaRPr lang="en-US" sz="2400">
              <a:latin typeface="Arial"/>
              <a:cs typeface="Arial"/>
            </a:endParaRPr>
          </a:p>
          <a:p>
            <a:pPr algn="ctr"/>
            <a:endParaRPr lang="en-GB" sz="2400" b="1">
              <a:solidFill>
                <a:srgbClr val="002060"/>
              </a:solidFill>
              <a:latin typeface="Arial"/>
              <a:ea typeface="Verdana"/>
              <a:cs typeface="Arial"/>
            </a:endParaRPr>
          </a:p>
          <a:p>
            <a:endParaRPr lang="en-GB" sz="2400" b="1">
              <a:solidFill>
                <a:srgbClr val="002060"/>
              </a:solidFill>
              <a:latin typeface="Verdana"/>
              <a:ea typeface="Verdana"/>
              <a:cs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19828372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23B97-DD0E-4505-BB08-7C08566F05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ECF events </a:t>
            </a:r>
            <a:r>
              <a:rPr lang="en-GB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last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half term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CEE2C0-FC40-4AE0-A83E-B8F5691A6A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8867" y="1825625"/>
            <a:ext cx="11429999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>
                <a:latin typeface="Arial"/>
                <a:cs typeface="Arial"/>
              </a:rPr>
              <a:t>21 face-to-face Conferences</a:t>
            </a:r>
          </a:p>
          <a:p>
            <a:pPr marL="0" indent="0">
              <a:buNone/>
            </a:pPr>
            <a:r>
              <a:rPr lang="en-GB" dirty="0">
                <a:latin typeface="Arial"/>
                <a:cs typeface="Arial"/>
              </a:rPr>
              <a:t>368 ECTs and 114</a:t>
            </a:r>
            <a:r>
              <a:rPr lang="en-GB" dirty="0">
                <a:solidFill>
                  <a:srgbClr val="FF0000"/>
                </a:solidFill>
                <a:latin typeface="Arial"/>
                <a:cs typeface="Arial"/>
              </a:rPr>
              <a:t> </a:t>
            </a:r>
            <a:r>
              <a:rPr lang="en-GB" dirty="0">
                <a:latin typeface="Arial"/>
                <a:cs typeface="Arial"/>
              </a:rPr>
              <a:t>Mentors = </a:t>
            </a:r>
            <a:r>
              <a:rPr lang="en-GB" dirty="0">
                <a:solidFill>
                  <a:srgbClr val="000000"/>
                </a:solidFill>
                <a:latin typeface="Arial"/>
                <a:cs typeface="Arial"/>
              </a:rPr>
              <a:t>482</a:t>
            </a:r>
            <a:r>
              <a:rPr lang="en-GB" dirty="0">
                <a:solidFill>
                  <a:srgbClr val="FF0000"/>
                </a:solidFill>
                <a:latin typeface="Arial"/>
                <a:cs typeface="Arial"/>
              </a:rPr>
              <a:t> </a:t>
            </a:r>
            <a:r>
              <a:rPr lang="en-GB" dirty="0">
                <a:latin typeface="Arial"/>
                <a:cs typeface="Arial"/>
              </a:rPr>
              <a:t>participants!</a:t>
            </a:r>
          </a:p>
          <a:p>
            <a:pPr marL="0" indent="0">
              <a:buNone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Arial"/>
                <a:cs typeface="Arial"/>
              </a:rPr>
              <a:t>Thank you for all your support in coordinating these in school.</a:t>
            </a:r>
          </a:p>
          <a:p>
            <a:pPr marL="0" indent="0">
              <a:buNone/>
            </a:pPr>
            <a:endParaRPr lang="en-GB">
              <a:latin typeface="Arial"/>
              <a:cs typeface="Arial"/>
            </a:endParaRPr>
          </a:p>
          <a:p>
            <a:pPr>
              <a:buFontTx/>
              <a:buChar char="-"/>
            </a:pPr>
            <a:r>
              <a:rPr lang="en-GB" dirty="0">
                <a:latin typeface="Arial"/>
                <a:cs typeface="Arial"/>
              </a:rPr>
              <a:t>ECT Year 1s Conference 1- 98%</a:t>
            </a:r>
          </a:p>
          <a:p>
            <a:pPr>
              <a:buFontTx/>
              <a:buChar char="-"/>
            </a:pPr>
            <a:r>
              <a:rPr lang="en-GB" dirty="0">
                <a:latin typeface="Arial"/>
                <a:cs typeface="Arial"/>
              </a:rPr>
              <a:t>ECT Year 2s Conference 3 – 94%</a:t>
            </a:r>
          </a:p>
        </p:txBody>
      </p:sp>
      <p:pic>
        <p:nvPicPr>
          <p:cNvPr id="5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B7629810-6E98-415D-9BF2-E9FF2E839E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8472" y="5919985"/>
            <a:ext cx="1809013" cy="783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075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B7629810-6E98-415D-9BF2-E9FF2E839E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8472" y="5919985"/>
            <a:ext cx="1809013" cy="78382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1823B97-DD0E-4505-BB08-7C08566F05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745" y="550273"/>
            <a:ext cx="10416822" cy="909855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Arial"/>
                <a:cs typeface="Arial"/>
              </a:rPr>
              <a:t>ECT events </a:t>
            </a:r>
            <a:r>
              <a:rPr lang="en-GB" u="sng" dirty="0">
                <a:solidFill>
                  <a:srgbClr val="FF0000"/>
                </a:solidFill>
                <a:latin typeface="Arial"/>
                <a:cs typeface="Arial"/>
              </a:rPr>
              <a:t>this</a:t>
            </a:r>
            <a:r>
              <a:rPr lang="en-GB" dirty="0">
                <a:solidFill>
                  <a:srgbClr val="FF0000"/>
                </a:solidFill>
                <a:latin typeface="Arial"/>
                <a:cs typeface="Arial"/>
              </a:rPr>
              <a:t> half term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CEE2C0-FC40-4AE0-A83E-B8F5691A6A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863" y="1589314"/>
            <a:ext cx="11583622" cy="4439529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pPr marL="0" indent="0">
              <a:buNone/>
            </a:pPr>
            <a:r>
              <a:rPr lang="en-GB" sz="3600" dirty="0">
                <a:latin typeface="Arial"/>
                <a:cs typeface="Arial"/>
              </a:rPr>
              <a:t>ECT Clinic 1 </a:t>
            </a:r>
            <a:r>
              <a:rPr lang="en-GB" sz="3200" dirty="0">
                <a:latin typeface="Arial"/>
                <a:cs typeface="Arial"/>
              </a:rPr>
              <a:t>– choice of dates and start times.</a:t>
            </a:r>
          </a:p>
          <a:p>
            <a:pPr marL="0" indent="0">
              <a:buNone/>
            </a:pPr>
            <a:r>
              <a:rPr lang="en-GB" sz="3600" dirty="0">
                <a:latin typeface="Arial"/>
                <a:cs typeface="Arial"/>
              </a:rPr>
              <a:t> 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3600" dirty="0">
                <a:latin typeface="Arial"/>
                <a:cs typeface="Arial"/>
              </a:rPr>
              <a:t>ECT Clinic 4 </a:t>
            </a:r>
            <a:r>
              <a:rPr lang="en-GB" sz="3200" dirty="0">
                <a:latin typeface="Arial"/>
                <a:cs typeface="Arial"/>
              </a:rPr>
              <a:t>– choice of dates and times</a:t>
            </a:r>
            <a:r>
              <a:rPr lang="en-GB" sz="3600" dirty="0">
                <a:latin typeface="Arial"/>
                <a:cs typeface="Arial"/>
              </a:rPr>
              <a:t>	</a:t>
            </a:r>
            <a:endParaRPr lang="en-GB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2100" dirty="0">
              <a:latin typeface="Arial"/>
              <a:cs typeface="Arial"/>
            </a:endParaRPr>
          </a:p>
          <a:p>
            <a:pPr marL="342900" indent="-342900"/>
            <a:endParaRPr lang="en-GB" sz="3600" dirty="0">
              <a:latin typeface="Arial"/>
              <a:cs typeface="Arial"/>
            </a:endParaRPr>
          </a:p>
          <a:p>
            <a:pPr marL="342900" indent="-342900"/>
            <a:r>
              <a:rPr lang="en-GB" sz="3600" dirty="0">
                <a:latin typeface="Arial"/>
                <a:cs typeface="Arial"/>
              </a:rPr>
              <a:t>ECT Conference 1 additional date – 12th November</a:t>
            </a:r>
          </a:p>
          <a:p>
            <a:pPr marL="342900" indent="-342900"/>
            <a:r>
              <a:rPr lang="en-GB" sz="3600" dirty="0">
                <a:latin typeface="Arial"/>
                <a:cs typeface="Arial"/>
              </a:rPr>
              <a:t>ECT Conference 3 additional date - 14th November</a:t>
            </a:r>
          </a:p>
          <a:p>
            <a:pPr marL="342900" indent="-342900"/>
            <a:r>
              <a:rPr lang="en-GB" sz="3600" dirty="0">
                <a:latin typeface="Arial"/>
                <a:cs typeface="Arial"/>
              </a:rPr>
              <a:t>ECTs have been contacted directly to book on. 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/>
            <a:r>
              <a:rPr lang="en-GB" sz="3600" dirty="0">
                <a:latin typeface="Arial"/>
                <a:cs typeface="Arial"/>
              </a:rPr>
              <a:t>Please email the hub if you believe you have an ECT who needs to attend.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5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ea typeface="Calibri" panose="020F0502020204030204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F8211C3-AC5F-65DD-94F4-A23846BD36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1640" y="220168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3"/>
              </a:rPr>
              <a:t>ECT Clinic 1 Dates - 2025   – Fill in form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0277436E-DF31-821A-4931-4926696E81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1640" y="318951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4"/>
              </a:rPr>
              <a:t>ECT Clinic 4 Dates - 2025    – Fill in form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95592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34C1AB-39DB-4F58-989E-30E88E5667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2744"/>
            <a:ext cx="10515600" cy="1325563"/>
          </a:xfrm>
        </p:spPr>
        <p:txBody>
          <a:bodyPr/>
          <a:lstStyle/>
          <a:p>
            <a:r>
              <a:rPr lang="en-GB">
                <a:latin typeface="Arial"/>
                <a:cs typeface="Arial"/>
              </a:rPr>
              <a:t>How to check ECTP event attendance</a:t>
            </a:r>
            <a:endParaRPr lang="en-US"/>
          </a:p>
        </p:txBody>
      </p:sp>
      <p:pic>
        <p:nvPicPr>
          <p:cNvPr id="4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B7629810-6E98-415D-9BF2-E9FF2E839E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8472" y="5919985"/>
            <a:ext cx="1809013" cy="783829"/>
          </a:xfrm>
          <a:prstGeom prst="rect">
            <a:avLst/>
          </a:prstGeom>
        </p:spPr>
      </p:pic>
      <p:pic>
        <p:nvPicPr>
          <p:cNvPr id="10" name="Content Placeholder 9" descr="A screenshot of a web page&#10;&#10;AI-generated content may be incorrect.">
            <a:extLst>
              <a:ext uri="{FF2B5EF4-FFF2-40B4-BE49-F238E27FC236}">
                <a16:creationId xmlns:a16="http://schemas.microsoft.com/office/drawing/2014/main" id="{E6EB630A-28F9-757A-9AD2-099995070A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03184" y="1245054"/>
            <a:ext cx="9297916" cy="5633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2165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1D4D1A-EED4-908B-A4FA-86F4BECE9F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3A91E1-6DDC-8E81-DB73-25C57058B4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4340"/>
            <a:ext cx="10901422" cy="1354499"/>
          </a:xfrm>
        </p:spPr>
        <p:txBody>
          <a:bodyPr/>
          <a:lstStyle/>
          <a:p>
            <a:r>
              <a:rPr lang="en-GB">
                <a:latin typeface="Arial"/>
                <a:cs typeface="Arial"/>
              </a:rPr>
              <a:t>How to access or revisit training materials</a:t>
            </a:r>
          </a:p>
        </p:txBody>
      </p:sp>
      <p:pic>
        <p:nvPicPr>
          <p:cNvPr id="4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C507BB1F-E477-D297-9FBD-8467EAEA2F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8472" y="5919985"/>
            <a:ext cx="1809013" cy="783829"/>
          </a:xfrm>
          <a:prstGeom prst="rect">
            <a:avLst/>
          </a:prstGeom>
        </p:spPr>
      </p:pic>
      <p:pic>
        <p:nvPicPr>
          <p:cNvPr id="3" name="Picture 2" descr="A screenshot of a web page&#10;&#10;AI-generated content may be incorrect.">
            <a:extLst>
              <a:ext uri="{FF2B5EF4-FFF2-40B4-BE49-F238E27FC236}">
                <a16:creationId xmlns:a16="http://schemas.microsoft.com/office/drawing/2014/main" id="{C6F3A092-B849-5273-2A7E-12AB0119E5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111" y="1464680"/>
            <a:ext cx="8991600" cy="510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1691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ADA504-89F5-F664-91BB-3AD247BAC9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DF69A-DFBF-D941-CE0C-A5B1475295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4340"/>
            <a:ext cx="10901422" cy="1354499"/>
          </a:xfrm>
        </p:spPr>
        <p:txBody>
          <a:bodyPr/>
          <a:lstStyle/>
          <a:p>
            <a:r>
              <a:rPr lang="en-GB">
                <a:latin typeface="Arial"/>
                <a:cs typeface="Arial"/>
              </a:rPr>
              <a:t>How to access or revisit training materials</a:t>
            </a:r>
          </a:p>
        </p:txBody>
      </p:sp>
      <p:pic>
        <p:nvPicPr>
          <p:cNvPr id="4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DF60F347-9269-7D93-45D2-3690DF6326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8472" y="5919985"/>
            <a:ext cx="1809013" cy="783829"/>
          </a:xfrm>
          <a:prstGeom prst="rect">
            <a:avLst/>
          </a:prstGeom>
        </p:spPr>
      </p:pic>
      <p:pic>
        <p:nvPicPr>
          <p:cNvPr id="5" name="Picture 4" descr="A screenshot of a computer screen&#10;&#10;AI-generated content may be incorrect.">
            <a:extLst>
              <a:ext uri="{FF2B5EF4-FFF2-40B4-BE49-F238E27FC236}">
                <a16:creationId xmlns:a16="http://schemas.microsoft.com/office/drawing/2014/main" id="{FC87ED43-FE0D-B60B-7252-747F3EBA36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641" y="1404937"/>
            <a:ext cx="9115425" cy="252412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ED3AC91-91FF-7534-7D37-4F048E630016}"/>
              </a:ext>
            </a:extLst>
          </p:cNvPr>
          <p:cNvSpPr txBox="1"/>
          <p:nvPr/>
        </p:nvSpPr>
        <p:spPr>
          <a:xfrm>
            <a:off x="615052" y="4427849"/>
            <a:ext cx="10970040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dirty="0">
                <a:ea typeface="Calibri"/>
                <a:cs typeface="Calibri"/>
              </a:rPr>
              <a:t>ECTs and mentors who have missed events can access the materials here for self-study.</a:t>
            </a:r>
          </a:p>
          <a:p>
            <a:endParaRPr lang="en-GB" sz="2000" dirty="0">
              <a:ea typeface="Calibri"/>
              <a:cs typeface="Calibri"/>
            </a:endParaRPr>
          </a:p>
          <a:p>
            <a:r>
              <a:rPr lang="en-GB" sz="2000" dirty="0">
                <a:ea typeface="Calibri"/>
                <a:cs typeface="Calibri"/>
              </a:rPr>
              <a:t>Materials are also available in advance of face-to-face training, which may support some participants with accessing the course more productively.</a:t>
            </a:r>
          </a:p>
          <a:p>
            <a:endParaRPr lang="en-GB" sz="2000" dirty="0">
              <a:ea typeface="Calibri"/>
              <a:cs typeface="Calibri"/>
            </a:endParaRPr>
          </a:p>
          <a:p>
            <a:r>
              <a:rPr lang="en-GB" sz="2000" dirty="0">
                <a:ea typeface="Calibri"/>
                <a:cs typeface="Calibri"/>
              </a:rPr>
              <a:t>Materials are available throughout the training period and can be revisited at any point.</a:t>
            </a:r>
          </a:p>
        </p:txBody>
      </p:sp>
    </p:spTree>
    <p:extLst>
      <p:ext uri="{BB962C8B-B14F-4D97-AF65-F5344CB8AC3E}">
        <p14:creationId xmlns:p14="http://schemas.microsoft.com/office/powerpoint/2010/main" val="40431817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761418BD-A2D5-4367-B830-79A7D12A7F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3397" y="422905"/>
            <a:ext cx="6023776" cy="636390"/>
          </a:xfrm>
        </p:spPr>
        <p:txBody>
          <a:bodyPr>
            <a:noAutofit/>
          </a:bodyPr>
          <a:lstStyle/>
          <a:p>
            <a:r>
              <a:rPr lang="en-GB" sz="4000" b="1" dirty="0"/>
              <a:t>Mentor meetings</a:t>
            </a:r>
            <a:endParaRPr lang="en-GB" sz="4000" u="none">
              <a:ea typeface="Calibri Light" panose="020F0302020204030204"/>
              <a:cs typeface="Calibri"/>
            </a:endParaRPr>
          </a:p>
        </p:txBody>
      </p:sp>
      <p:pic>
        <p:nvPicPr>
          <p:cNvPr id="3" name="Picture 2" descr="A screenshot of a graph&#10;&#10;AI-generated content may be incorrect.">
            <a:extLst>
              <a:ext uri="{FF2B5EF4-FFF2-40B4-BE49-F238E27FC236}">
                <a16:creationId xmlns:a16="http://schemas.microsoft.com/office/drawing/2014/main" id="{78258E27-3F4C-CAA2-F7D5-863BED0E28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94" y="1107675"/>
            <a:ext cx="11508822" cy="464925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5066715-841E-F44B-1511-A0EC929D26BA}"/>
              </a:ext>
            </a:extLst>
          </p:cNvPr>
          <p:cNvSpPr txBox="1"/>
          <p:nvPr/>
        </p:nvSpPr>
        <p:spPr>
          <a:xfrm>
            <a:off x="6204" y="6092535"/>
            <a:ext cx="12184755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 dirty="0">
                <a:ea typeface="Calibri"/>
                <a:cs typeface="Calibri"/>
              </a:rPr>
              <a:t>Key message - Year 1 mentors should conduct </a:t>
            </a:r>
            <a:r>
              <a:rPr lang="en-GB" sz="2000" b="1" u="sng" dirty="0">
                <a:ea typeface="Calibri"/>
                <a:cs typeface="Calibri"/>
              </a:rPr>
              <a:t>weekly </a:t>
            </a:r>
            <a:r>
              <a:rPr lang="en-GB" sz="2000" b="1" dirty="0">
                <a:ea typeface="Calibri"/>
                <a:cs typeface="Calibri"/>
              </a:rPr>
              <a:t>instructional coaching, unless there is a good reason not to.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37501963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444AC8-A08A-8E19-6B22-254E9C2BA0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5A9041-6815-29C0-9BE6-79373AB785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124" y="-1407"/>
            <a:ext cx="10515600" cy="1325563"/>
          </a:xfrm>
        </p:spPr>
        <p:txBody>
          <a:bodyPr/>
          <a:lstStyle/>
          <a:p>
            <a:r>
              <a:rPr lang="en-GB">
                <a:latin typeface="Arial"/>
                <a:cs typeface="Arial"/>
              </a:rPr>
              <a:t>How to monitor coaching on </a:t>
            </a:r>
            <a:r>
              <a:rPr lang="en-GB" err="1">
                <a:latin typeface="Arial"/>
                <a:cs typeface="Arial"/>
              </a:rPr>
              <a:t>MyECT</a:t>
            </a:r>
            <a:endParaRPr lang="en-US" err="1"/>
          </a:p>
        </p:txBody>
      </p:sp>
      <p:pic>
        <p:nvPicPr>
          <p:cNvPr id="4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91B30829-F96D-43B6-827C-6108BF93B5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8472" y="5919985"/>
            <a:ext cx="1809013" cy="783829"/>
          </a:xfrm>
          <a:prstGeom prst="rect">
            <a:avLst/>
          </a:prstGeom>
        </p:spPr>
      </p:pic>
      <p:pic>
        <p:nvPicPr>
          <p:cNvPr id="10" name="Picture 9" descr="A screen shot of a coaching&#10;&#10;AI-generated content may be incorrect.">
            <a:extLst>
              <a:ext uri="{FF2B5EF4-FFF2-40B4-BE49-F238E27FC236}">
                <a16:creationId xmlns:a16="http://schemas.microsoft.com/office/drawing/2014/main" id="{09DEC95B-9DEB-8AE8-D1F2-CB02961300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844" y="1137212"/>
            <a:ext cx="7899601" cy="572175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4757625-16CF-3A2F-4802-5EB8AA669704}"/>
              </a:ext>
            </a:extLst>
          </p:cNvPr>
          <p:cNvSpPr txBox="1"/>
          <p:nvPr/>
        </p:nvSpPr>
        <p:spPr>
          <a:xfrm>
            <a:off x="8916448" y="2205493"/>
            <a:ext cx="2941931" cy="31393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ea typeface="Calibri"/>
                <a:cs typeface="Calibri"/>
              </a:rPr>
              <a:t>Please check for weekly coaching (majority should be instructional).</a:t>
            </a:r>
          </a:p>
          <a:p>
            <a:endParaRPr lang="en-GB">
              <a:ea typeface="Calibri"/>
              <a:cs typeface="Calibri"/>
            </a:endParaRPr>
          </a:p>
          <a:p>
            <a:r>
              <a:rPr lang="en-GB">
                <a:ea typeface="Calibri"/>
                <a:cs typeface="Calibri"/>
              </a:rPr>
              <a:t>Click on Actions/View to see the focus of the coaching session.</a:t>
            </a:r>
          </a:p>
          <a:p>
            <a:endParaRPr lang="en-GB">
              <a:ea typeface="Calibri"/>
              <a:cs typeface="Calibri"/>
            </a:endParaRPr>
          </a:p>
          <a:p>
            <a:r>
              <a:rPr lang="en-GB">
                <a:ea typeface="Calibri"/>
                <a:cs typeface="Calibri"/>
              </a:rPr>
              <a:t>Year 2 coaching engagement will still need to be monitored through </a:t>
            </a:r>
            <a:r>
              <a:rPr lang="en-GB" err="1">
                <a:ea typeface="Calibri"/>
                <a:cs typeface="Calibri"/>
              </a:rPr>
              <a:t>Steplab</a:t>
            </a:r>
            <a:r>
              <a:rPr lang="en-GB">
                <a:ea typeface="Calibri"/>
                <a:cs typeface="Calibri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265003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E810D-267F-4C0F-A8DE-C4BCE535F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Fully trained mentors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BCBED6-4585-4B81-903B-25DB014CDB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/>
              <a:t>Mentors who have attended all conferences and clinics are classed as fully trained.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Please ask mentors to complete this short Form and they will be sent confirmation and a certificate: </a:t>
            </a:r>
            <a:r>
              <a:rPr lang="en-GB">
                <a:ea typeface="+mn-lt"/>
                <a:cs typeface="+mn-lt"/>
                <a:hlinkClick r:id="rId2"/>
              </a:rPr>
              <a:t>https://forms.office.com/e/MBfjEKqZS8</a:t>
            </a:r>
            <a:endParaRPr lang="en-GB">
              <a:ea typeface="+mn-lt"/>
              <a:cs typeface="+mn-lt"/>
            </a:endParaRPr>
          </a:p>
          <a:p>
            <a:pPr marL="0" indent="0">
              <a:buNone/>
            </a:pPr>
            <a:endParaRPr lang="en-GB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515994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C7144B-AF71-A511-044D-BBB2655B9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4B18C2-D512-9C0F-3C76-E82BFA636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/>
                <a:cs typeface="Arial"/>
              </a:rPr>
              <a:t>Coaching for Mentors 2025/6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E7CC25-F801-A191-D1AA-8027F54FDC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3014" y="1724439"/>
            <a:ext cx="10765971" cy="4776249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GB">
                <a:latin typeface="Arial"/>
                <a:cs typeface="Arial"/>
              </a:rPr>
              <a:t>All mentors should receive one </a:t>
            </a:r>
            <a:r>
              <a:rPr lang="en-GB" err="1">
                <a:latin typeface="Arial"/>
                <a:cs typeface="Arial"/>
              </a:rPr>
              <a:t>CfM</a:t>
            </a:r>
            <a:r>
              <a:rPr lang="en-GB">
                <a:latin typeface="Arial"/>
                <a:cs typeface="Arial"/>
              </a:rPr>
              <a:t> visit per year.</a:t>
            </a:r>
            <a:endParaRPr lang="en-US">
              <a:latin typeface="Arial"/>
              <a:cs typeface="Arial"/>
            </a:endParaRPr>
          </a:p>
          <a:p>
            <a:pPr marL="0" indent="0">
              <a:buNone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>
                <a:latin typeface="Arial"/>
                <a:cs typeface="Arial"/>
              </a:rPr>
              <a:t>Record </a:t>
            </a:r>
            <a:r>
              <a:rPr lang="en-GB" err="1">
                <a:latin typeface="Arial"/>
                <a:cs typeface="Arial"/>
              </a:rPr>
              <a:t>CfM</a:t>
            </a:r>
            <a:r>
              <a:rPr lang="en-GB">
                <a:latin typeface="Arial"/>
                <a:cs typeface="Arial"/>
              </a:rPr>
              <a:t> here: </a:t>
            </a:r>
            <a:r>
              <a:rPr lang="en-GB">
                <a:ea typeface="+mn-lt"/>
                <a:cs typeface="+mn-lt"/>
                <a:hlinkClick r:id="rId2"/>
              </a:rPr>
              <a:t>https://forms.office.com/e/3p5GW9jReF</a:t>
            </a:r>
          </a:p>
          <a:p>
            <a:pPr marL="0" indent="0">
              <a:buNone/>
            </a:pPr>
            <a:endParaRPr lang="en-GB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>
                <a:solidFill>
                  <a:srgbClr val="000000"/>
                </a:solidFill>
                <a:latin typeface="Arial"/>
                <a:cs typeface="Arial"/>
              </a:rPr>
              <a:t>These</a:t>
            </a:r>
            <a:r>
              <a:rPr lang="en-GB">
                <a:latin typeface="Arial"/>
                <a:cs typeface="Arial"/>
              </a:rPr>
              <a:t> can be completed by the IT, by the Hub or jointly.</a:t>
            </a:r>
          </a:p>
          <a:p>
            <a:pPr marL="0" indent="0">
              <a:buNone/>
            </a:pPr>
            <a:r>
              <a:rPr lang="en-GB">
                <a:latin typeface="Arial"/>
                <a:cs typeface="Arial"/>
              </a:rPr>
              <a:t>You can set coaches a development step to support their role.</a:t>
            </a:r>
          </a:p>
          <a:p>
            <a:pPr marL="0" indent="0">
              <a:buNone/>
            </a:pPr>
            <a:r>
              <a:rPr lang="en-GB">
                <a:latin typeface="Arial"/>
                <a:cs typeface="Arial"/>
              </a:rPr>
              <a:t>We will select schools to visit, but welcome invitations from you for joint sessions. </a:t>
            </a:r>
          </a:p>
          <a:p>
            <a:pPr marL="0" indent="0">
              <a:buNone/>
            </a:pPr>
            <a:r>
              <a:rPr lang="en-GB">
                <a:latin typeface="Arial"/>
                <a:cs typeface="Arial"/>
              </a:rPr>
              <a:t>Please contact the Hub office if you would like a member of our team to visit you or conduct the meeting with you.</a:t>
            </a:r>
            <a:endParaRPr lang="en-GB"/>
          </a:p>
          <a:p>
            <a:pPr marL="0" indent="0">
              <a:buNone/>
            </a:pPr>
            <a:endParaRPr lang="en-GB">
              <a:latin typeface="Arial"/>
              <a:cs typeface="Arial"/>
            </a:endParaRPr>
          </a:p>
          <a:p>
            <a:pPr marL="0" indent="0">
              <a:buNone/>
            </a:pPr>
            <a:endParaRPr lang="en-GB"/>
          </a:p>
        </p:txBody>
      </p:sp>
      <p:pic>
        <p:nvPicPr>
          <p:cNvPr id="5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D94F0CEE-B6CA-8BAC-908F-A0AD3782F1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78472" y="5919985"/>
            <a:ext cx="1809013" cy="783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1487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E810D-267F-4C0F-A8DE-C4BCE535F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ECT Reports for this term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BCBED6-4585-4B81-903B-25DB014CDB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838872" cy="4663065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GB" sz="3500" b="1" dirty="0"/>
              <a:t>Friday 5</a:t>
            </a:r>
            <a:r>
              <a:rPr lang="en-GB" sz="3500" b="1" baseline="30000" dirty="0"/>
              <a:t>th</a:t>
            </a:r>
            <a:r>
              <a:rPr lang="en-GB" sz="3500" b="1" dirty="0"/>
              <a:t> December </a:t>
            </a:r>
            <a:r>
              <a:rPr lang="en-GB" sz="3500" dirty="0"/>
              <a:t>- Deadline for submitting progress reviews and assessments on ECT Manager</a:t>
            </a:r>
            <a:endParaRPr lang="en-GB" sz="3500" dirty="0">
              <a:cs typeface="Calibri"/>
            </a:endParaRPr>
          </a:p>
          <a:p>
            <a:pPr marL="0" indent="0">
              <a:buNone/>
            </a:pPr>
            <a:endParaRPr lang="en-GB" sz="900"/>
          </a:p>
          <a:p>
            <a:pPr marL="0" indent="0">
              <a:buNone/>
            </a:pPr>
            <a:r>
              <a:rPr lang="en-GB" dirty="0"/>
              <a:t>Please ensure you include examples of classroom practice and evidence from a range of sources in your reports.</a:t>
            </a:r>
            <a:endParaRPr lang="en-GB" dirty="0">
              <a:ea typeface="Calibri"/>
              <a:cs typeface="Calibri"/>
            </a:endParaRPr>
          </a:p>
          <a:p>
            <a:pPr marL="0" indent="0">
              <a:buNone/>
            </a:pPr>
            <a:endParaRPr lang="en-GB" sz="900"/>
          </a:p>
          <a:p>
            <a:pPr marL="0" indent="0">
              <a:buNone/>
            </a:pPr>
            <a:r>
              <a:rPr lang="en-GB" dirty="0"/>
              <a:t>Examples comments for progress reviews and assessments can be found in the Resources section of ECT Manager.</a:t>
            </a:r>
            <a:endParaRPr lang="en-GB" dirty="0">
              <a:ea typeface="Calibri"/>
              <a:cs typeface="Calibri"/>
            </a:endParaRPr>
          </a:p>
          <a:p>
            <a:pPr marL="0" indent="0">
              <a:buNone/>
            </a:pPr>
            <a:endParaRPr lang="en-GB" sz="800"/>
          </a:p>
          <a:p>
            <a:pPr marL="0" indent="0">
              <a:buNone/>
            </a:pPr>
            <a:r>
              <a:rPr lang="en-GB" dirty="0">
                <a:ea typeface="Calibri"/>
                <a:cs typeface="Calibri"/>
              </a:rPr>
              <a:t>Writing Progress Reviews – online training sessions 18</a:t>
            </a:r>
            <a:r>
              <a:rPr lang="en-GB" baseline="30000" dirty="0">
                <a:ea typeface="Calibri"/>
                <a:cs typeface="Calibri"/>
              </a:rPr>
              <a:t>th</a:t>
            </a:r>
            <a:r>
              <a:rPr lang="en-GB" dirty="0">
                <a:ea typeface="Calibri"/>
                <a:cs typeface="Calibri"/>
              </a:rPr>
              <a:t> and 26</a:t>
            </a:r>
            <a:r>
              <a:rPr lang="en-GB" baseline="30000" dirty="0">
                <a:ea typeface="Calibri"/>
                <a:cs typeface="Calibri"/>
              </a:rPr>
              <a:t>th</a:t>
            </a:r>
            <a:r>
              <a:rPr lang="en-GB" dirty="0">
                <a:ea typeface="Calibri"/>
                <a:cs typeface="Calibri"/>
              </a:rPr>
              <a:t> November 3.45 – 4.30</a:t>
            </a:r>
          </a:p>
          <a:p>
            <a:pPr marL="0" indent="0">
              <a:buNone/>
            </a:pPr>
            <a:r>
              <a:rPr lang="en-GB" dirty="0">
                <a:ea typeface="Calibri"/>
                <a:cs typeface="Calibri"/>
              </a:rPr>
              <a:t>Meeting links on follow up email and in Calendar on our website </a:t>
            </a:r>
            <a:r>
              <a:rPr lang="en-GB" dirty="0">
                <a:ea typeface="+mn-lt"/>
                <a:cs typeface="+mn-lt"/>
                <a:hlinkClick r:id="rId2"/>
              </a:rPr>
              <a:t>Calderdale and Kirklees Teaching School Hub - Upcoming Events</a:t>
            </a:r>
            <a:endParaRPr lang="en-GB" sz="220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139239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1823B97-DD0E-4505-BB08-7C08566F05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343" y="639520"/>
            <a:ext cx="4031074" cy="1719072"/>
          </a:xfrm>
        </p:spPr>
        <p:txBody>
          <a:bodyPr anchor="b">
            <a:normAutofit/>
          </a:bodyPr>
          <a:lstStyle/>
          <a:p>
            <a:r>
              <a:rPr lang="en-GB" sz="4600">
                <a:latin typeface="Arial" panose="020B0604020202020204" pitchFamily="34" charset="0"/>
                <a:cs typeface="Arial" panose="020B0604020202020204" pitchFamily="34" charset="0"/>
              </a:rPr>
              <a:t>Date of next briefing</a:t>
            </a:r>
          </a:p>
        </p:txBody>
      </p:sp>
      <p:sp>
        <p:nvSpPr>
          <p:cNvPr id="13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CEE2C0-FC40-4AE0-A83E-B8F5691A6A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343" y="2807208"/>
            <a:ext cx="4031074" cy="341071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200" dirty="0">
                <a:latin typeface="Arial"/>
                <a:cs typeface="Arial"/>
              </a:rPr>
              <a:t>Thursday 8th January at 7:45am</a:t>
            </a:r>
          </a:p>
          <a:p>
            <a:pPr marL="0" indent="0">
              <a:buNone/>
            </a:pPr>
            <a:endParaRPr lang="en-GB" sz="22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200" dirty="0">
                <a:latin typeface="Arial"/>
                <a:cs typeface="Arial"/>
              </a:rPr>
              <a:t>Meeting link on our website : </a:t>
            </a:r>
            <a:r>
              <a:rPr lang="en-GB" sz="2200" dirty="0">
                <a:hlinkClick r:id="rId2"/>
              </a:rPr>
              <a:t>Calderdale and Kirklees Teaching School Hub - Upcoming Events (ckteachingschoolhub.org)</a:t>
            </a:r>
            <a:endParaRPr lang="en-GB" sz="2200" dirty="0"/>
          </a:p>
          <a:p>
            <a:pPr marL="0" indent="0">
              <a:buNone/>
            </a:pPr>
            <a:endParaRPr lang="en-GB" sz="22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2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2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2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2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200"/>
          </a:p>
        </p:txBody>
      </p:sp>
      <p:pic>
        <p:nvPicPr>
          <p:cNvPr id="5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B7629810-6E98-415D-9BF2-E9FF2E839E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78472" y="5919985"/>
            <a:ext cx="1809013" cy="78382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3A95300-5652-70C6-3A70-570A9C05B2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3474" y="764912"/>
            <a:ext cx="3929743" cy="4090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1650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888</Words>
  <Application>Microsoft Office PowerPoint</Application>
  <PresentationFormat>Widescreen</PresentationFormat>
  <Paragraphs>94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Segoe UI</vt:lpstr>
      <vt:lpstr>Verdana</vt:lpstr>
      <vt:lpstr>Office Theme</vt:lpstr>
      <vt:lpstr>PowerPoint Presentation</vt:lpstr>
      <vt:lpstr>ECF events last half term</vt:lpstr>
      <vt:lpstr>ECT events this half term</vt:lpstr>
      <vt:lpstr>How to check ECTP event attendance</vt:lpstr>
      <vt:lpstr>How to access or revisit training materials</vt:lpstr>
      <vt:lpstr>How to access or revisit training materials</vt:lpstr>
      <vt:lpstr>Mentor meetings</vt:lpstr>
      <vt:lpstr>How to monitor coaching on MyECT</vt:lpstr>
      <vt:lpstr>Fully trained mentors</vt:lpstr>
      <vt:lpstr>Coaching for Mentors 2025/6</vt:lpstr>
      <vt:lpstr>ECT Reports for this term</vt:lpstr>
      <vt:lpstr>Date of next briefing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Induction Coordinators’ Briefing</dc:title>
  <dc:creator>D Heaven</dc:creator>
  <cp:lastModifiedBy>Lees, Jane</cp:lastModifiedBy>
  <cp:revision>38</cp:revision>
  <dcterms:created xsi:type="dcterms:W3CDTF">2022-10-20T19:19:35Z</dcterms:created>
  <dcterms:modified xsi:type="dcterms:W3CDTF">2025-11-06T15:12:09Z</dcterms:modified>
</cp:coreProperties>
</file>