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16"/>
  </p:notesMasterIdLst>
  <p:sldIdLst>
    <p:sldId id="260" r:id="rId6"/>
    <p:sldId id="262" r:id="rId7"/>
    <p:sldId id="296" r:id="rId8"/>
    <p:sldId id="257" r:id="rId9"/>
    <p:sldId id="278" r:id="rId10"/>
    <p:sldId id="2145706580" r:id="rId11"/>
    <p:sldId id="271" r:id="rId12"/>
    <p:sldId id="2145706581" r:id="rId13"/>
    <p:sldId id="2145706583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95E856-8D22-5097-DE79-4F2BFB6B78F0}" v="4" dt="2026-06-04T06:36:06.817"/>
    <p1510:client id="{6D0DE648-108A-FD04-5D9B-3DC187A4BABE}" v="136" dt="2026-06-03T15:19:37.4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324" y="-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969EFF-1E8B-4289-B5FA-ACA787899751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748A34-B05C-475C-BFF9-CCCB861B25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83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131D0-6458-42F3-AFD6-CA442E6AC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171C4-791B-457E-9495-3DA9511F37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347BD-4E8B-49C2-BBAA-D0A1AA963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29F92E-8CF2-4D17-844F-0A1FE1829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98B9A6-3903-4FAC-9AE6-492C66F49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41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C0F2F-B0F1-41B8-845A-BB8046E6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CA5E7-5CA3-4FDD-85B8-6B79D8367B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BA5160-0ACE-4E1E-9D39-B405B5537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2A6F0E-F792-40F6-9792-A0A1C62F5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D9F0-EDE9-486B-9E6F-CEC605429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7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4551A-ADA4-405F-9102-35A67F5419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53DCE8-F512-4844-92D6-7FE5AF2D4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0A37A4-1F77-46A1-9DED-79F0181F6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A4E55-4D2C-46EE-8374-9BE4A09BA2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98412-DBC0-4523-BD29-9F715DE5F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269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F1EA8-E0C3-4728-8DD1-FC55F1FB7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7ABFF3-F349-4975-834A-F2BF345AA2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57311F-6144-4936-8697-8855290D5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C95747-1250-4A86-9311-C8DA2EE21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57E5B8-0AC1-4DE0-85E6-3CDECA721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F8EB17-10EA-42DB-8883-2F497D180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766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FAD94-788C-439A-9028-829EBCD5F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168D35-69A7-464D-955F-2602E4E82C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315CBC-22B5-4F14-9F2E-448A9EAB0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372BCE-5BDE-4DD3-8E3C-2C75D10EAD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B22BC5-0C0C-40E5-92F1-6DB0FE501A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5F61CF-23E3-45FB-86FD-8174F55E7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E35BED-2CBF-48BE-B556-27E75D65C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C7DD8F7-9B9F-4230-BEAA-CF1E184B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2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8D806-269C-41B1-96F2-A85A0516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2674D-CD9F-4D9D-95E3-C3D41EB92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235C4-7FC9-4124-8D9B-FB31C0953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1A278A1-84B4-40E9-95D7-837F0F055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18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61C695-FC5A-44F3-92C0-79471BB7D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09D3A9-FABC-4E1E-B6E6-4DD76E4DC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82C3E-D04A-4726-BD14-B349241495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737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154B4-BC58-4045-AD19-48707AAAF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619BD-6514-4068-9ED7-3BC63B9B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8CB397-8F63-4175-8C1C-FF9A827BA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FD65F7-08F6-46E6-8D96-883285A6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CCB83D-DB0F-4AE3-B2E1-A9E963248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746B98-6807-4AEA-B025-690DEF34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7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F28CF-8044-445E-B0D4-527CF9190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9E2AD1-E3AE-40F9-AB24-68359C1A9B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D245E-C41F-4B7D-81AB-BE22B3845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2932-F470-42EA-A6BB-A438B29CB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256972-0699-4B73-BE72-EF6383437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9CD89-08A9-44FD-8482-3E7D4521C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131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961B5-7CBC-49E4-A889-A4B7448E1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5CF428-1590-42B6-AC78-91B0C423F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AFAA6-3664-48D1-BBE9-92804A1BF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B1AA83-CF7D-41A8-ACDB-14C8BC6647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708DB2-3BA5-4449-8865-E14B05D1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32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6D4E14-0136-4678-9571-BBF9D4B65B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B4B911-6412-42E0-9842-B6F71813C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305505-845E-45D3-ABC6-613AEDCEB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56D2F-2244-4B74-84F2-DF7436EC7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CC1C4-38A1-4CE9-B9D1-647A8572E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265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038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853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13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0343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898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1659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669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9387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804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8907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626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partment for Education">
            <a:extLst>
              <a:ext uri="{FF2B5EF4-FFF2-40B4-BE49-F238E27FC236}">
                <a16:creationId xmlns:a16="http://schemas.microsoft.com/office/drawing/2014/main" id="{6A8D118D-2BCC-4257-AFED-B794C7C526C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0258097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41556" y="2324659"/>
            <a:ext cx="7296081" cy="790775"/>
          </a:xfrm>
        </p:spPr>
        <p:txBody>
          <a:bodyPr lIns="0" tIns="0" rIns="0" bIns="0" anchor="b" anchorCtr="0">
            <a:noAutofit/>
          </a:bodyPr>
          <a:lstStyle>
            <a:lvl1pPr algn="l">
              <a:lnSpc>
                <a:spcPct val="85000"/>
              </a:lnSpc>
              <a:defRPr sz="4000" b="1" cap="none" baseline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Title 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CD4B75E-DBEF-4869-8866-2D0CD8203D7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41555" y="6253382"/>
            <a:ext cx="3229663" cy="374650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5pPr marL="744101" indent="0" algn="l">
              <a:buNone/>
              <a:defRPr/>
            </a:lvl5pPr>
          </a:lstStyle>
          <a:p>
            <a:pPr lvl="0"/>
            <a:r>
              <a:rPr lang="en-GB"/>
              <a:t>Month YYYY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0D9DD1-0B8F-492B-872E-711A3C7027D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41556" y="3124193"/>
            <a:ext cx="7296081" cy="790776"/>
          </a:xfrm>
        </p:spPr>
        <p:txBody>
          <a:bodyPr lIns="0" tIns="0" rIns="0" bIns="0">
            <a:noAutofit/>
          </a:bodyPr>
          <a:lstStyle>
            <a:lvl1pPr>
              <a:defRPr sz="36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7971736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ar Cover 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9FE3D4-7D5B-49B4-B6DB-5154DB3A5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A1044DD0-6F2A-47E0-BB43-387096540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351" y="5775075"/>
            <a:ext cx="2973919" cy="94614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087856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wo Content">
    <p:bg>
      <p:bgPr>
        <a:solidFill>
          <a:srgbClr val="C9B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18ECD74-ED0B-4AA2-BD64-E5786865FB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6097" y="0"/>
            <a:ext cx="12198097" cy="6858000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80B686D1-1E2E-4A9B-B3E8-6E81C44D7048}"/>
              </a:ext>
            </a:extLst>
          </p:cNvPr>
          <p:cNvSpPr txBox="1">
            <a:spLocks/>
          </p:cNvSpPr>
          <p:nvPr userDrawn="1"/>
        </p:nvSpPr>
        <p:spPr>
          <a:xfrm>
            <a:off x="453442" y="6348400"/>
            <a:ext cx="10154233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300" kern="1200">
                <a:solidFill>
                  <a:srgbClr val="0A548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b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6E40B-1386-4F79-92BB-AF61607C3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/>
          <a:p>
            <a:r>
              <a:rPr lang="en-US"/>
              <a:t>Click to edit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086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wo Content">
    <p:bg>
      <p:bgPr>
        <a:solidFill>
          <a:srgbClr val="F2CB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18ECD74-ED0B-4AA2-BD64-E5786865FB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H="1" flipV="1">
            <a:off x="-6097" y="0"/>
            <a:ext cx="12198097" cy="6858000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80B686D1-1E2E-4A9B-B3E8-6E81C44D7048}"/>
              </a:ext>
            </a:extLst>
          </p:cNvPr>
          <p:cNvSpPr txBox="1">
            <a:spLocks/>
          </p:cNvSpPr>
          <p:nvPr userDrawn="1"/>
        </p:nvSpPr>
        <p:spPr>
          <a:xfrm>
            <a:off x="453442" y="6348400"/>
            <a:ext cx="10154233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300" kern="1200">
                <a:solidFill>
                  <a:srgbClr val="0A548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b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6E40B-1386-4F79-92BB-AF61607C3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/>
          <a:p>
            <a:r>
              <a:rPr lang="en-US"/>
              <a:t>Click to edit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8810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wo Content">
    <p:bg>
      <p:bgPr>
        <a:solidFill>
          <a:srgbClr val="AAE3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C17545-934E-4362-BCBF-53F21BF2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16509" cy="6854574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80B686D1-1E2E-4A9B-B3E8-6E81C44D7048}"/>
              </a:ext>
            </a:extLst>
          </p:cNvPr>
          <p:cNvSpPr txBox="1">
            <a:spLocks/>
          </p:cNvSpPr>
          <p:nvPr userDrawn="1"/>
        </p:nvSpPr>
        <p:spPr>
          <a:xfrm>
            <a:off x="453442" y="6348400"/>
            <a:ext cx="10154233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300" kern="1200">
                <a:solidFill>
                  <a:srgbClr val="0A548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b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6E40B-1386-4F79-92BB-AF61607C3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/>
          <a:p>
            <a:r>
              <a:rPr lang="en-US"/>
              <a:t>Click to edit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361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wo Content">
    <p:bg>
      <p:bgPr>
        <a:solidFill>
          <a:srgbClr val="C8E6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C17545-934E-4362-BCBF-53F21BF2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flipV="1">
            <a:off x="-12255" y="3426"/>
            <a:ext cx="12216509" cy="6854574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80B686D1-1E2E-4A9B-B3E8-6E81C44D7048}"/>
              </a:ext>
            </a:extLst>
          </p:cNvPr>
          <p:cNvSpPr txBox="1">
            <a:spLocks/>
          </p:cNvSpPr>
          <p:nvPr userDrawn="1"/>
        </p:nvSpPr>
        <p:spPr>
          <a:xfrm>
            <a:off x="453442" y="6348400"/>
            <a:ext cx="10154233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300" kern="1200">
                <a:solidFill>
                  <a:srgbClr val="0A548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b="0"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D6E40B-1386-4F79-92BB-AF61607C3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noFill/>
        </p:spPr>
        <p:txBody>
          <a:bodyPr/>
          <a:lstStyle/>
          <a:p>
            <a:r>
              <a:rPr lang="en-US"/>
              <a:t>Click to edit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5979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Quot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4BF72B-E63F-4D7A-9EDC-FE7CB2CEA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80B686D1-1E2E-4A9B-B3E8-6E81C44D7048}"/>
              </a:ext>
            </a:extLst>
          </p:cNvPr>
          <p:cNvSpPr txBox="1">
            <a:spLocks/>
          </p:cNvSpPr>
          <p:nvPr userDrawn="1"/>
        </p:nvSpPr>
        <p:spPr>
          <a:xfrm>
            <a:off x="453442" y="6348400"/>
            <a:ext cx="10154233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en-US"/>
            </a:defPPr>
            <a:lvl1pPr marL="0" algn="l" defTabSz="457200" rtl="0" eaLnBrk="1" latinLnBrk="0" hangingPunct="1">
              <a:defRPr sz="1300" kern="1200">
                <a:solidFill>
                  <a:srgbClr val="0A548B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900" b="0">
              <a:solidFill>
                <a:srgbClr val="0000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6E03D2-9C7C-4AF2-BDB8-6D1A8E0800B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AE47C9-FA90-491B-A398-CE785F5947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3199" y="1145808"/>
            <a:ext cx="6321143" cy="4626341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637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2C708F-31E8-4DA2-BEA5-66CD9B095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3B8C32-0577-431D-9E17-3D12AF37A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7431D-6D8F-481F-A891-C97F0812ED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5D280-7614-4F4E-935E-0FC5078D41B9}" type="datetimeFigureOut">
              <a:rPr lang="en-GB" smtClean="0"/>
              <a:t>04/06/2026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FD46C-829E-4C30-A8B2-612E25175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FA92FF-B936-4C99-9B31-A931B40ED9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F1A84-E832-457F-8993-143A4302DD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54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#flexibleworkinginschools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705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ktsh@sharemat.co.uk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pu9ucQ47rF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orms.office.com/e/Q7LtvE0sPs" TargetMode="External"/><Relationship Id="rId4" Type="http://schemas.openxmlformats.org/officeDocument/2006/relationships/hyperlink" Target="https://forms.office.com/e/PQECdiQZ26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s6ZNhGveZX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forms.cloud.microsoft/e/3p5GW9jRe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grant-funding-for-early-career-teacher-entitlement-ecte-year-2-time-off-timetable-and-mentor-support" TargetMode="External"/><Relationship Id="rId2" Type="http://schemas.openxmlformats.org/officeDocument/2006/relationships/hyperlink" Target="https://www.gov.uk/government/publications/grant-funding-for-early-career-training-programme-for-mentors-ectpm" TargetMode="Externa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register-early-career-teachers.education.gov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ckteachingschoolhub.org/calendar/?calid=1&amp;pid=1&amp;viewid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CD38D2-5F7D-4FC8-B866-7137C7901B0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85" y="5689049"/>
            <a:ext cx="1723146" cy="644570"/>
          </a:xfrm>
          <a:prstGeom prst="rect">
            <a:avLst/>
          </a:prstGeom>
          <a:noFill/>
        </p:spPr>
      </p:pic>
      <p:sp>
        <p:nvSpPr>
          <p:cNvPr id="99" name="Rectangle 94">
            <a:extLst>
              <a:ext uri="{FF2B5EF4-FFF2-40B4-BE49-F238E27FC236}">
                <a16:creationId xmlns:a16="http://schemas.microsoft.com/office/drawing/2014/main" id="{4C081D22-E9B7-4C95-854F-CBB47D568A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6" name="Rectangle 175">
            <a:extLst>
              <a:ext uri="{FF2B5EF4-FFF2-40B4-BE49-F238E27FC236}">
                <a16:creationId xmlns:a16="http://schemas.microsoft.com/office/drawing/2014/main" id="{A60DCDA4-9B84-4B94-B0EF-1BF3137B9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8503" y="28942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146" name="Rectangle 269">
            <a:extLst>
              <a:ext uri="{FF2B5EF4-FFF2-40B4-BE49-F238E27FC236}">
                <a16:creationId xmlns:a16="http://schemas.microsoft.com/office/drawing/2014/main" id="{51242E54-FD5E-4590-A9D6-E92BE17E9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8591" y="4936206"/>
            <a:ext cx="76267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Verdana"/>
                <a:ea typeface="Verdana"/>
                <a:cs typeface="Verdana"/>
                <a:hlinkClick r:id="rId3"/>
              </a:rPr>
              <a:t>cktsh@sharemat.co.uk</a:t>
            </a:r>
            <a:endParaRPr lang="en-US" dirty="0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  <a:p>
            <a:pPr algn="ctr"/>
            <a:endParaRPr lang="en-US" dirty="0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  <p:pic>
        <p:nvPicPr>
          <p:cNvPr id="3" name="Picture 4" descr="Chart, bubble chart&#10;&#10;Description automatically generated">
            <a:extLst>
              <a:ext uri="{FF2B5EF4-FFF2-40B4-BE49-F238E27FC236}">
                <a16:creationId xmlns:a16="http://schemas.microsoft.com/office/drawing/2014/main" id="{76EDB2F7-E345-440B-BA66-E3FFC46EFC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6231" y="273242"/>
            <a:ext cx="2743200" cy="2473973"/>
          </a:xfrm>
          <a:prstGeom prst="rect">
            <a:avLst/>
          </a:prstGeom>
        </p:spPr>
      </p:pic>
      <p:pic>
        <p:nvPicPr>
          <p:cNvPr id="2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906" y="601976"/>
            <a:ext cx="3323471" cy="14400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024AAD-4880-42F3-9F89-E4B2EF8C09B0}"/>
              </a:ext>
            </a:extLst>
          </p:cNvPr>
          <p:cNvSpPr txBox="1"/>
          <p:nvPr/>
        </p:nvSpPr>
        <p:spPr>
          <a:xfrm>
            <a:off x="1440865" y="2267326"/>
            <a:ext cx="9302184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ea typeface="Verdana"/>
                <a:cs typeface="Arial" panose="020B0604020202020204" pitchFamily="34" charset="0"/>
              </a:rPr>
              <a:t>ECT Induction Coordinators</a:t>
            </a:r>
          </a:p>
          <a:p>
            <a:pPr algn="ctr"/>
            <a:r>
              <a:rPr lang="en-GB" sz="3200" b="1" dirty="0">
                <a:solidFill>
                  <a:srgbClr val="002060"/>
                </a:solidFill>
                <a:latin typeface="Arial" panose="020B0604020202020204" pitchFamily="34" charset="0"/>
                <a:ea typeface="Verdana"/>
                <a:cs typeface="Arial" panose="020B0604020202020204" pitchFamily="34" charset="0"/>
              </a:rPr>
              <a:t>Breakfast Briefing</a:t>
            </a:r>
          </a:p>
          <a:p>
            <a:pPr algn="ctr"/>
            <a:endParaRPr lang="en-GB" sz="32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Thursday 4</a:t>
            </a:r>
            <a:r>
              <a:rPr lang="en-GB" sz="2400" b="1" baseline="30000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th</a:t>
            </a:r>
            <a:r>
              <a:rPr lang="en-GB" sz="2400" b="1">
                <a:solidFill>
                  <a:srgbClr val="002060"/>
                </a:solidFill>
                <a:latin typeface="Arial"/>
                <a:ea typeface="Verdana"/>
                <a:cs typeface="Arial"/>
              </a:rPr>
              <a:t> June 2026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ea typeface="Verdana"/>
              <a:cs typeface="Arial" panose="020B0604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Arial"/>
                <a:ea typeface="Verdana"/>
                <a:cs typeface="Arial"/>
              </a:rPr>
              <a:t>Dionne Heaven</a:t>
            </a:r>
            <a:endParaRPr lang="en-US" sz="2400" dirty="0">
              <a:latin typeface="Arial"/>
              <a:cs typeface="Arial"/>
            </a:endParaRPr>
          </a:p>
          <a:p>
            <a:pPr algn="ctr"/>
            <a:endParaRPr lang="en-GB" sz="2400" b="1" dirty="0">
              <a:solidFill>
                <a:srgbClr val="002060"/>
              </a:solidFill>
              <a:latin typeface="Arial"/>
              <a:ea typeface="Verdana"/>
              <a:cs typeface="Arial"/>
            </a:endParaRPr>
          </a:p>
          <a:p>
            <a:endParaRPr lang="en-GB" sz="2400" b="1" dirty="0">
              <a:solidFill>
                <a:srgbClr val="002060"/>
              </a:solidFill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1982837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  <a:cs typeface="Arial"/>
              </a:rPr>
              <a:t>ECF/ECTP events this half term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280" y="1473200"/>
            <a:ext cx="11398205" cy="676624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  <a:buChar char="•"/>
            </a:pPr>
            <a:r>
              <a:rPr lang="en-GB" dirty="0">
                <a:cs typeface="Arial"/>
              </a:rPr>
              <a:t>ECT Clinic 3 – ECTs have been invited to book on - </a:t>
            </a:r>
          </a:p>
          <a:p>
            <a:pPr>
              <a:buFont typeface="Arial"/>
              <a:buChar char="•"/>
            </a:pPr>
            <a:endParaRPr lang="en-US" dirty="0">
              <a:ea typeface="Calibri" panose="020F0502020204030204"/>
              <a:cs typeface="Calibri" panose="020F0502020204030204"/>
            </a:endParaRPr>
          </a:p>
          <a:p>
            <a:pPr>
              <a:buFont typeface="Arial"/>
              <a:buChar char="•"/>
            </a:pPr>
            <a:r>
              <a:rPr lang="en-GB" dirty="0">
                <a:cs typeface="Arial"/>
              </a:rPr>
              <a:t>ECT Clinic 6 – ECTs have been invited to book on.</a:t>
            </a:r>
          </a:p>
          <a:p>
            <a:pPr>
              <a:buFont typeface="Arial"/>
              <a:buChar char="•"/>
            </a:pPr>
            <a:endParaRPr lang="en-GB" dirty="0"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>
                <a:cs typeface="Arial"/>
              </a:rPr>
              <a:t>Mentor Clinic – w/c 22nd June. Choice of 4 dates.</a:t>
            </a:r>
          </a:p>
          <a:p>
            <a:pPr>
              <a:buFont typeface="Arial"/>
              <a:buChar char="•"/>
            </a:pPr>
            <a:endParaRPr lang="en-GB" dirty="0">
              <a:cs typeface="Arial"/>
            </a:endParaRPr>
          </a:p>
          <a:p>
            <a:pPr>
              <a:buFont typeface="Arial"/>
              <a:buChar char="•"/>
            </a:pPr>
            <a:r>
              <a:rPr lang="en-GB" dirty="0">
                <a:cs typeface="Arial"/>
              </a:rPr>
              <a:t>Mentor Conferences 1 &amp; 2 – 26th June in Cleckheaton.</a:t>
            </a:r>
          </a:p>
          <a:p>
            <a:pPr marL="0" indent="0">
              <a:buNone/>
            </a:pPr>
            <a:r>
              <a:rPr lang="en-GB" dirty="0">
                <a:cs typeface="Arial"/>
              </a:rPr>
              <a:t>- Mentors have been invited to book on.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ea typeface="Calibri" panose="020F0502020204030204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2AC24C2A-81BA-0615-1111-F384E858D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381" y="1877814"/>
            <a:ext cx="1219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 </a:t>
            </a:r>
            <a:r>
              <a:rPr kumimoji="0" lang="en-US" altLang="en-US" sz="18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            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 ECT Clinic 3 Dates - 2026 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49F5F57B-3E67-958B-36D0-E134A9524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3231644"/>
            <a:ext cx="12192000" cy="646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4"/>
              </a:rPr>
              <a:t>             ECT Clinic 6 Dates - 2026  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6">
            <a:extLst>
              <a:ext uri="{FF2B5EF4-FFF2-40B4-BE49-F238E27FC236}">
                <a16:creationId xmlns:a16="http://schemas.microsoft.com/office/drawing/2014/main" id="{78BB35BD-D13C-198A-FA11-DB31A96164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4339635"/>
            <a:ext cx="11987485" cy="8679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5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5"/>
              </a:rPr>
              <a:t>             Mentor Clinic Dates 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07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208E7-989A-2B2E-32A8-7A0F55E3C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20" y="640821"/>
            <a:ext cx="10444480" cy="954299"/>
          </a:xfrm>
        </p:spPr>
        <p:txBody>
          <a:bodyPr>
            <a:normAutofit fontScale="90000"/>
          </a:bodyPr>
          <a:lstStyle/>
          <a:p>
            <a:br>
              <a:rPr lang="en-US" dirty="0">
                <a:latin typeface="Calibri"/>
                <a:ea typeface="Calibri"/>
                <a:cs typeface="Calibri"/>
              </a:rPr>
            </a:br>
            <a:r>
              <a:rPr lang="en-US" dirty="0">
                <a:latin typeface="Calibri"/>
                <a:ea typeface="Calibri"/>
                <a:cs typeface="Calibri"/>
              </a:rPr>
              <a:t>Induction Tutor Conference</a:t>
            </a:r>
            <a:br>
              <a:rPr lang="en-US" dirty="0">
                <a:latin typeface="Calibri"/>
                <a:ea typeface="Calibri"/>
                <a:cs typeface="Calibri"/>
              </a:rPr>
            </a:br>
            <a:r>
              <a:rPr lang="en-US" sz="4000" dirty="0">
                <a:latin typeface="Calibri"/>
                <a:ea typeface="Calibri"/>
                <a:cs typeface="Calibri"/>
              </a:rPr>
              <a:t>Friday 10th July at Whitcliffe Mount, Cleckheaton</a:t>
            </a:r>
            <a:r>
              <a:rPr lang="en-US" dirty="0">
                <a:ea typeface="Calibri Light"/>
                <a:cs typeface="Calibri Light"/>
              </a:rPr>
              <a:t>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C9FAE-7AED-03FB-F0FC-49C52DA4D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7400"/>
            <a:ext cx="10246360" cy="457020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200" dirty="0">
                <a:ea typeface="Calibri"/>
                <a:cs typeface="Calibri"/>
              </a:rPr>
              <a:t>All Induction Tutors – 9.30 – 12.00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Calibri"/>
                <a:cs typeface="Calibri"/>
              </a:rPr>
              <a:t>Navigating the different portals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Calibri"/>
                <a:cs typeface="Calibri"/>
              </a:rPr>
              <a:t>ECT and mentor wellbeing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 err="1">
                <a:ea typeface="Calibri"/>
                <a:cs typeface="Calibri"/>
              </a:rPr>
              <a:t>Maximising</a:t>
            </a:r>
            <a:r>
              <a:rPr lang="en-US" dirty="0">
                <a:ea typeface="Calibri"/>
                <a:cs typeface="Calibri"/>
              </a:rPr>
              <a:t> engagement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dirty="0">
                <a:ea typeface="Calibri"/>
                <a:cs typeface="Calibri"/>
              </a:rPr>
              <a:t>Sharing good practice</a:t>
            </a:r>
          </a:p>
          <a:p>
            <a:pPr lvl="1">
              <a:buFont typeface="Courier New" panose="020B0604020202020204" pitchFamily="34" charset="0"/>
              <a:buChar char="o"/>
            </a:pPr>
            <a:endParaRPr lang="en-US" sz="2800" dirty="0">
              <a:ea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>
                <a:ea typeface="Calibri"/>
                <a:cs typeface="Calibri"/>
              </a:rPr>
              <a:t>New ITs and refresher training – 12.30 - 2.00</a:t>
            </a:r>
            <a:r>
              <a:rPr lang="en-US" sz="3600" dirty="0">
                <a:ea typeface="Calibri"/>
                <a:cs typeface="Calibri"/>
              </a:rPr>
              <a:t> </a:t>
            </a:r>
          </a:p>
          <a:p>
            <a:pPr marL="914400" lvl="2" indent="-457200">
              <a:lnSpc>
                <a:spcPct val="100000"/>
              </a:lnSpc>
              <a:spcBef>
                <a:spcPts val="0"/>
              </a:spcBef>
              <a:buFont typeface="Courier New" panose="020B0604020202020204" pitchFamily="34" charset="0"/>
              <a:buChar char="o"/>
            </a:pPr>
            <a:r>
              <a:rPr lang="en-US" sz="2400" dirty="0">
                <a:ea typeface="Calibri"/>
                <a:cs typeface="Calibri"/>
              </a:rPr>
              <a:t>Understanding the IT role </a:t>
            </a:r>
          </a:p>
          <a:p>
            <a:pPr marL="914400" lvl="2" indent="-457200">
              <a:lnSpc>
                <a:spcPct val="100000"/>
              </a:lnSpc>
              <a:spcBef>
                <a:spcPts val="0"/>
              </a:spcBef>
              <a:buFont typeface="Courier New" panose="020B0604020202020204" pitchFamily="34" charset="0"/>
              <a:buChar char="o"/>
            </a:pPr>
            <a:r>
              <a:rPr lang="en-US" sz="2400" dirty="0">
                <a:ea typeface="Calibri"/>
                <a:cs typeface="Calibri"/>
              </a:rPr>
              <a:t>Key processes </a:t>
            </a:r>
          </a:p>
          <a:p>
            <a:pPr marL="914400" lvl="2" indent="-457200">
              <a:lnSpc>
                <a:spcPct val="100000"/>
              </a:lnSpc>
              <a:spcBef>
                <a:spcPts val="0"/>
              </a:spcBef>
              <a:buFont typeface="Courier New" panose="020B0604020202020204" pitchFamily="34" charset="0"/>
              <a:buChar char="o"/>
            </a:pPr>
            <a:r>
              <a:rPr lang="en-US" sz="2400" dirty="0">
                <a:ea typeface="Calibri"/>
                <a:cs typeface="Calibri"/>
              </a:rPr>
              <a:t>Roles &amp; responsibilities</a:t>
            </a:r>
          </a:p>
          <a:p>
            <a:pPr lvl="1">
              <a:buFont typeface="Courier New" panose="020B0604020202020204" pitchFamily="34" charset="0"/>
              <a:buChar char="o"/>
            </a:pPr>
            <a:endParaRPr lang="en-US" dirty="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dirty="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dirty="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dirty="0">
              <a:ea typeface="Calibri"/>
              <a:cs typeface="Calibri"/>
            </a:endParaRPr>
          </a:p>
          <a:p>
            <a:pPr lvl="1">
              <a:buFont typeface="Courier New" panose="020B0604020202020204" pitchFamily="34" charset="0"/>
              <a:buChar char="o"/>
            </a:pPr>
            <a:endParaRPr lang="en-US" dirty="0">
              <a:ea typeface="Calibri"/>
              <a:cs typeface="Calibri"/>
            </a:endParaRPr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D8E7C734-B4DF-FCF7-FD8A-E7B2180AA6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93ACD775-CC71-96AC-35E6-C8BA65F95B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8400" y="-1648190"/>
            <a:ext cx="10278533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hlinkClick r:id="rId3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3"/>
              </a:rPr>
              <a:t>Induction Tutor Event - Friday 10 July 2026 – Fill in form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525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4C1AB-39DB-4F58-989E-30E88E56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ECT Self-study patterns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pic>
        <p:nvPicPr>
          <p:cNvPr id="4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051A7C2-AA5E-2006-52EC-9E0D0AA5A34F}"/>
              </a:ext>
            </a:extLst>
          </p:cNvPr>
          <p:cNvSpPr txBox="1"/>
          <p:nvPr/>
        </p:nvSpPr>
        <p:spPr>
          <a:xfrm>
            <a:off x="645880" y="1988748"/>
            <a:ext cx="11048757" cy="37856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Please encourage ECTs to complete fortnightly self-study, not in 'blocks'.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ECTs should work through the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programme</a:t>
            </a:r>
            <a:r>
              <a:rPr lang="en-US" sz="2400" dirty="0">
                <a:latin typeface="Calibri"/>
                <a:ea typeface="Calibri"/>
                <a:cs typeface="Calibri"/>
              </a:rPr>
              <a:t>/themes logically, not always in the order </a:t>
            </a:r>
            <a:r>
              <a:rPr lang="en-US" sz="2400" dirty="0" err="1">
                <a:latin typeface="Calibri"/>
                <a:ea typeface="Calibri"/>
                <a:cs typeface="Calibri"/>
              </a:rPr>
              <a:t>Steplab</a:t>
            </a:r>
            <a:r>
              <a:rPr lang="en-US" sz="2400" dirty="0">
                <a:latin typeface="Calibri"/>
                <a:ea typeface="Calibri"/>
                <a:cs typeface="Calibri"/>
              </a:rPr>
              <a:t> presents it to them.</a:t>
            </a:r>
          </a:p>
          <a:p>
            <a:r>
              <a:rPr lang="en-US" sz="2400" dirty="0">
                <a:latin typeface="Calibri"/>
                <a:ea typeface="Calibri"/>
                <a:cs typeface="Calibri"/>
              </a:rPr>
              <a:t>  i.e. Theme 1, followed by Theme2, then Theme 3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Year 2 ECTs can download any stretch modules they have not covered to read later.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Calibri"/>
              <a:ea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Calibri"/>
                <a:ea typeface="Calibri"/>
                <a:cs typeface="Calibri"/>
              </a:rPr>
              <a:t>Support meetings for ECTs missing blocks of study have been very positive.</a:t>
            </a:r>
          </a:p>
          <a:p>
            <a:pPr marL="342900" indent="-342900">
              <a:buFont typeface="Arial"/>
              <a:buChar char="•"/>
            </a:pP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118014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D2C7D-A725-4566-B98A-9D811E22B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03200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Coaching for Mentors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BCA5B9-FD9A-41E2-B83A-413A6D0E47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1797050"/>
            <a:ext cx="11410950" cy="41322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Every mentor to have at least one Coaching for Mentors completed by the end of term. Counts as one hour of engagement.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Coaching for Mentors Form 2025/2026  – Fill in form</a:t>
            </a:r>
            <a:endParaRPr lang="en-GB" dirty="0"/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Total mentors - 398</a:t>
            </a: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 err="1">
                <a:latin typeface="Calibri"/>
                <a:ea typeface="Calibri"/>
                <a:cs typeface="Calibri"/>
              </a:rPr>
              <a:t>CfM</a:t>
            </a:r>
            <a:r>
              <a:rPr lang="en-GB" dirty="0">
                <a:latin typeface="Calibri"/>
                <a:ea typeface="Calibri"/>
                <a:cs typeface="Calibri"/>
              </a:rPr>
              <a:t> recorded so far - 70</a:t>
            </a:r>
          </a:p>
          <a:p>
            <a:pPr marL="0" indent="0">
              <a:buNone/>
            </a:pPr>
            <a:endParaRPr lang="en-GB" dirty="0"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pic>
        <p:nvPicPr>
          <p:cNvPr id="4" name="Picture 3" descr="A qr code on a person&amp;#39;s head&#10;&#10;AI-generated content may be incorrect.">
            <a:extLst>
              <a:ext uri="{FF2B5EF4-FFF2-40B4-BE49-F238E27FC236}">
                <a16:creationId xmlns:a16="http://schemas.microsoft.com/office/drawing/2014/main" id="{AAD72BC9-AC28-3550-9914-E72B5CB66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1635" y="2834665"/>
            <a:ext cx="3902807" cy="381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167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AD578-11DA-31E3-F663-B8F455AD51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74F56-8993-51F2-E769-D0FB8E024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642" y="20984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Calibri"/>
                <a:ea typeface="Calibri"/>
                <a:cs typeface="Calibri"/>
              </a:rPr>
              <a:t>Grant funding for Mentors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57CA5-EFE0-EF73-11A9-D773B2455B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endParaRPr lang="en-GB" dirty="0">
              <a:latin typeface="Arial"/>
              <a:ea typeface="Calibri"/>
              <a:cs typeface="Arial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727506-C4EA-8811-2E71-41111814A588}"/>
              </a:ext>
            </a:extLst>
          </p:cNvPr>
          <p:cNvSpPr txBox="1"/>
          <p:nvPr/>
        </p:nvSpPr>
        <p:spPr>
          <a:xfrm>
            <a:off x="452642" y="1710429"/>
            <a:ext cx="11585492" cy="504753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Mentors in their first year of training</a:t>
            </a:r>
          </a:p>
          <a:p>
            <a:endParaRPr lang="en-GB" sz="800" dirty="0">
              <a:ea typeface="Calibri"/>
              <a:cs typeface="Calibri"/>
            </a:endParaRPr>
          </a:p>
          <a:p>
            <a:r>
              <a:rPr lang="en-GB" sz="2400" dirty="0">
                <a:ea typeface="+mn-lt"/>
                <a:cs typeface="+mn-lt"/>
                <a:hlinkClick r:id="rId2"/>
              </a:rPr>
              <a:t>Grant funding for early career training programme for mentors (ECTPM) - GOV.UK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Covers cost of mentor attending training and engaging with the programme. Minimum of 13.5 hours requirement, as explained at last briefing.</a:t>
            </a: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ea typeface="Calibri"/>
                <a:cs typeface="Calibri"/>
              </a:rPr>
              <a:t>Mentors working with a Year 2 ECT</a:t>
            </a:r>
          </a:p>
          <a:p>
            <a:endParaRPr lang="en-GB" sz="800" dirty="0">
              <a:ea typeface="Calibri"/>
              <a:cs typeface="Calibri"/>
            </a:endParaRPr>
          </a:p>
          <a:p>
            <a:r>
              <a:rPr lang="en-GB" sz="2400" dirty="0">
                <a:ea typeface="+mn-lt"/>
                <a:cs typeface="+mn-lt"/>
                <a:hlinkClick r:id="rId3"/>
              </a:rPr>
              <a:t>Grant funding for early career teacher entitlement (ECTE) year 2 time off timetable and mentor support - GOV.UK</a:t>
            </a:r>
            <a:endParaRPr lang="en-GB" sz="2400" dirty="0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ea typeface="Calibri"/>
                <a:cs typeface="Calibri"/>
              </a:rPr>
              <a:t>Cover ECT 5% off timetable and mentor 20 hours off timetable. Paid in one instalment in arrears.</a:t>
            </a:r>
          </a:p>
          <a:p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09060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7378" y="0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ECT Reports</a:t>
            </a:r>
            <a:endParaRPr lang="en-US" dirty="0">
              <a:latin typeface="Calibri"/>
              <a:ea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401" y="1325563"/>
            <a:ext cx="11599084" cy="501058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 </a:t>
            </a:r>
            <a:r>
              <a:rPr lang="en-GB" sz="4000" b="1" dirty="0">
                <a:latin typeface="Calibri"/>
                <a:ea typeface="Calibri"/>
                <a:cs typeface="Calibri"/>
              </a:rPr>
              <a:t>Summer deadline – Friday 3rd July.</a:t>
            </a:r>
            <a:endParaRPr lang="en-US" sz="40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sz="900" b="1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b="1" dirty="0">
                <a:latin typeface="Calibri"/>
                <a:ea typeface="Calibri"/>
                <a:cs typeface="Calibri"/>
              </a:rPr>
              <a:t>Please ensure headteachers have added their digital signatures to assessments by this date.</a:t>
            </a:r>
          </a:p>
          <a:p>
            <a:pPr marL="0" indent="0">
              <a:buNone/>
            </a:pPr>
            <a:endParaRPr lang="en-GB" sz="11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You should make reference to classroom practice, wider evidence and impact upon learning/children throughout each report.</a:t>
            </a:r>
          </a:p>
          <a:p>
            <a:pPr marL="0" indent="0">
              <a:buNone/>
            </a:pPr>
            <a:endParaRPr lang="en-GB" sz="11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You can use AI to support writing, but please ensure you ‘feed in’ enough information. Rehashed versions of the Teachers’ Standards without personalisation will be rejected.</a:t>
            </a:r>
          </a:p>
          <a:p>
            <a:pPr marL="0" indent="0">
              <a:buNone/>
            </a:pPr>
            <a:endParaRPr lang="en-GB" sz="1100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Documents to support writing assessments can be found in the 'Resources' section of ECT Manager.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2542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8C323-50F7-9B72-2F6D-183BEB179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9E3DE-8A92-4986-1495-371530FBA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03200"/>
            <a:ext cx="10515600" cy="1325563"/>
          </a:xfrm>
        </p:spPr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Register Early Career Teachers - RECT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275CD7-F768-8743-42AE-5D48A6F4DC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1797050"/>
            <a:ext cx="11410950" cy="4435109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New (yes again!) portal for registering ECTs and mentors.</a:t>
            </a:r>
            <a:endParaRPr lang="en-US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Register early career teachers - Register early career teachers - GOV.UK</a:t>
            </a:r>
            <a:endParaRPr lang="en-GB" dirty="0"/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Requires DfE sign in. Set up your accounts now. You can make changes to existing ECTs and mentors now.</a:t>
            </a: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Can have more than one account per school.</a:t>
            </a: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Registration won't open until late June. We will inform you when it goes fully live for new registrations.</a:t>
            </a:r>
          </a:p>
          <a:p>
            <a:pPr marL="0" indent="0">
              <a:buNone/>
            </a:pPr>
            <a:r>
              <a:rPr lang="en-GB" sz="2800" dirty="0"/>
              <a:t>Please 'tidy up' any staff who have changed/left on DfE portal and ECT Manager.</a:t>
            </a:r>
            <a:endParaRPr lang="en-GB" sz="28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45725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F7FE11-8BE0-A1EE-09D8-62F9245CFC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0E2EE-EF10-6898-61D5-8746A2C8E3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03200"/>
            <a:ext cx="10515600" cy="1325563"/>
          </a:xfrm>
        </p:spPr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Appropriate Body Service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69E15-3CB6-5BB3-2003-88FA4FE1A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5" y="1797050"/>
            <a:ext cx="11410950" cy="443510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Regrettably, from</a:t>
            </a:r>
            <a:r>
              <a:rPr lang="en-GB" dirty="0"/>
              <a:t> September 2026 there will be a small price increase to our AB Service. 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There will be no reduction in the level of service provided.</a:t>
            </a:r>
            <a:endParaRPr lang="en-US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Further communication will follow this meeting.</a:t>
            </a: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dirty="0">
                <a:latin typeface="Calibri"/>
                <a:ea typeface="Calibri"/>
                <a:cs typeface="Calibri"/>
              </a:rPr>
              <a:t>Any ECT registration will require details of your school or Trust's finance contact. Please have this ready when adding new starters. </a:t>
            </a:r>
          </a:p>
          <a:p>
            <a:pPr marL="0" indent="0">
              <a:buNone/>
            </a:pPr>
            <a:endParaRPr lang="en-GB" dirty="0"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9174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823B97-DD0E-4505-BB08-7C08566F0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343" y="310616"/>
            <a:ext cx="5329137" cy="1719072"/>
          </a:xfrm>
        </p:spPr>
        <p:txBody>
          <a:bodyPr anchor="b">
            <a:normAutofit/>
          </a:bodyPr>
          <a:lstStyle/>
          <a:p>
            <a:r>
              <a:rPr lang="en-GB" sz="4600" dirty="0">
                <a:latin typeface="+mn-lt"/>
                <a:cs typeface="Arial" panose="020B0604020202020204" pitchFamily="34" charset="0"/>
              </a:rPr>
              <a:t>Date of next briefing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E2C0-FC40-4AE0-A83E-B8F5691A6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342" y="2807208"/>
            <a:ext cx="4725287" cy="34107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Thursday 3rd September at 7:45am</a:t>
            </a: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200" dirty="0">
                <a:latin typeface="Arial"/>
                <a:cs typeface="Arial"/>
              </a:rPr>
              <a:t>Meeting link on our website : </a:t>
            </a:r>
            <a:r>
              <a:rPr lang="en-GB" sz="2200" dirty="0">
                <a:hlinkClick r:id="rId2"/>
              </a:rPr>
              <a:t>Calderdale and Kirklees Teaching School Hub - Upcoming Events (ckteachingschoolhub.org)</a:t>
            </a:r>
            <a:endParaRPr lang="en-GB" sz="2200" dirty="0"/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7629810-6E98-415D-9BF2-E9FF2E839E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8472" y="5919985"/>
            <a:ext cx="1809013" cy="783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EC46DA-BB29-929F-A3E2-B31CC137D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9640" y="2029688"/>
            <a:ext cx="4232514" cy="25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16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1bac4ec-6704-4667-96b2-55de4586d1f3">
      <Terms xmlns="http://schemas.microsoft.com/office/infopath/2007/PartnerControls"/>
    </lcf76f155ced4ddcb4097134ff3c332f>
    <TaxCatchAll xmlns="12f1a81f-4391-4685-a662-a855644d4379" xsi:nil="true"/>
    <Image xmlns="f1bac4ec-6704-4667-96b2-55de4586d1f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DD7ECD371E8948B3D9F8CBA9EE44BB" ma:contentTypeVersion="19" ma:contentTypeDescription="Create a new document." ma:contentTypeScope="" ma:versionID="86c3a3cfbd6370dd1ee6d4eb94e037ab">
  <xsd:schema xmlns:xsd="http://www.w3.org/2001/XMLSchema" xmlns:xs="http://www.w3.org/2001/XMLSchema" xmlns:p="http://schemas.microsoft.com/office/2006/metadata/properties" xmlns:ns2="f1bac4ec-6704-4667-96b2-55de4586d1f3" xmlns:ns3="12f1a81f-4391-4685-a662-a855644d4379" targetNamespace="http://schemas.microsoft.com/office/2006/metadata/properties" ma:root="true" ma:fieldsID="b12c7803c3ecceca8cadfe4e1e7e73f6" ns2:_="" ns3:_="">
    <xsd:import namespace="f1bac4ec-6704-4667-96b2-55de4586d1f3"/>
    <xsd:import namespace="12f1a81f-4391-4685-a662-a855644d43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Imag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bac4ec-6704-4667-96b2-55de4586d1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Image" ma:index="20" nillable="true" ma:displayName="Image" ma:internalName="Image">
      <xsd:simpleType>
        <xsd:restriction base="dms:Unknown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2934b6a4-3378-4c18-a2af-370e31c87c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1a81f-4391-4685-a662-a855644d4379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0d04c4e2-5d59-407e-bf55-64a72c3e14f5}" ma:internalName="TaxCatchAll" ma:showField="CatchAllData" ma:web="12f1a81f-4391-4685-a662-a855644d43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F8EF68-8CD3-40DE-841E-F1D00CDA69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6B598-C470-4BD8-952E-336721DBB547}">
  <ds:schemaRefs>
    <ds:schemaRef ds:uri="http://purl.org/dc/terms/"/>
    <ds:schemaRef ds:uri="f1bac4ec-6704-4667-96b2-55de4586d1f3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dcmitype/"/>
    <ds:schemaRef ds:uri="12f1a81f-4391-4685-a662-a855644d4379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A574D33-E4AE-493E-BAF8-191E034CDE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1bac4ec-6704-4667-96b2-55de4586d1f3"/>
    <ds:schemaRef ds:uri="12f1a81f-4391-4685-a662-a855644d43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7098</TotalTime>
  <Words>686</Words>
  <Application>Microsoft Office PowerPoint</Application>
  <PresentationFormat>Widescreen</PresentationFormat>
  <Paragraphs>160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Arial</vt:lpstr>
      <vt:lpstr>Calibri</vt:lpstr>
      <vt:lpstr>Calibri Light</vt:lpstr>
      <vt:lpstr>Courier New</vt:lpstr>
      <vt:lpstr>Verdana</vt:lpstr>
      <vt:lpstr>Office Theme</vt:lpstr>
      <vt:lpstr>1_Office Theme</vt:lpstr>
      <vt:lpstr>PowerPoint Presentation</vt:lpstr>
      <vt:lpstr>ECF/ECTP events this half term</vt:lpstr>
      <vt:lpstr> Induction Tutor Conference Friday 10th July at Whitcliffe Mount, Cleckheaton </vt:lpstr>
      <vt:lpstr>ECT Self-study patterns</vt:lpstr>
      <vt:lpstr>Coaching for Mentors</vt:lpstr>
      <vt:lpstr>Grant funding for Mentors</vt:lpstr>
      <vt:lpstr>ECT Reports</vt:lpstr>
      <vt:lpstr>Register Early Career Teachers - RECT</vt:lpstr>
      <vt:lpstr>Appropriate Body Service</vt:lpstr>
      <vt:lpstr>Date of next briefing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Induction Coordinators’ Briefing</dc:title>
  <dc:creator>D Heaven</dc:creator>
  <cp:lastModifiedBy>Lees, Jane</cp:lastModifiedBy>
  <cp:revision>1069</cp:revision>
  <dcterms:created xsi:type="dcterms:W3CDTF">2022-10-20T19:19:35Z</dcterms:created>
  <dcterms:modified xsi:type="dcterms:W3CDTF">2026-06-04T13:09:21Z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0x010100B0DD7ECD371E8948B3D9F8CBA9EE44BB</vt:lpwstr>
  </property>
  <property fmtid="{D5CDD505-2E9C-101B-9397-08002B2CF9AE}" pid="3" name="MediaServiceImageTags">
    <vt:lpwstr/>
  </property>
</Properties>
</file>