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93" r:id="rId4"/>
    <p:sldId id="315" r:id="rId5"/>
    <p:sldId id="301" r:id="rId6"/>
    <p:sldId id="307" r:id="rId7"/>
    <p:sldId id="308" r:id="rId8"/>
    <p:sldId id="311" r:id="rId9"/>
    <p:sldId id="314" r:id="rId10"/>
    <p:sldId id="313" r:id="rId11"/>
    <p:sldId id="309" r:id="rId12"/>
    <p:sldId id="312" r:id="rId13"/>
    <p:sldId id="305" r:id="rId14"/>
    <p:sldId id="304" r:id="rId15"/>
    <p:sldId id="296" r:id="rId16"/>
    <p:sldId id="297" r:id="rId17"/>
    <p:sldId id="26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882" dt="2026-09-02T09:26:19.272"/>
    <p1510:client id="{2305602E-6C37-4E0E-B587-D5E49161CAC1}" v="621" dt="2026-09-02T12:31:29.185"/>
    <p1510:client id="{719AEC23-D65D-E978-E6B8-8A1E53302BDF}" v="26" dt="2026-09-02T13:58:07.248"/>
    <p1510:client id="{BE931E90-69AC-DCC6-BF50-0D056D0EC444}" v="113" dt="2026-09-02T10:06:21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131D0-6458-42F3-AFD6-CA442E6AC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171C4-791B-457E-9495-3DA9511F3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47BD-4E8B-49C2-BBAA-D0A1AA963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9F92E-8CF2-4D17-844F-0A1FE182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8B9A6-3903-4FAC-9AE6-492C66F4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4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C0F2F-B0F1-41B8-845A-BB8046E6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A5E7-5CA3-4FDD-85B8-6B79D8367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A5160-0ACE-4E1E-9D39-B405B553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6F0E-F792-40F6-9792-A0A1C62F5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D9F0-EDE9-486B-9E6F-CEC60542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551A-ADA4-405F-9102-35A67F541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53DCE8-F512-4844-92D6-7FE5AF2D4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A37A4-1F77-46A1-9DED-79F0181F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A4E55-4D2C-46EE-8374-9BE4A09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98412-DBC0-4523-BD29-9F715DE5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F1EA8-E0C3-4728-8DD1-FC55F1FB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ABFF3-F349-4975-834A-F2BF345AA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7311F-6144-4936-8697-8855290D5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C95747-1250-4A86-9311-C8DA2EE2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7E5B8-0AC1-4DE0-85E6-3CDECA72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EB17-10EA-42DB-8883-2F497D18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6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AD94-788C-439A-9028-829EBCD5F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8D35-69A7-464D-955F-2602E4E82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15CBC-22B5-4F14-9F2E-448A9EAB0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72BCE-5BDE-4DD3-8E3C-2C75D10E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22BC5-0C0C-40E5-92F1-6DB0FE501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F61CF-23E3-45FB-86FD-8174F55E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35BED-2CBF-48BE-B556-27E75D65C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DD8F7-9B9F-4230-BEAA-CF1E184B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2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8D806-269C-41B1-96F2-A85A0516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2674D-CD9F-4D9D-95E3-C3D41EB9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235C4-7FC9-4124-8D9B-FB31C095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278A1-84B4-40E9-95D7-837F0F05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1C695-FC5A-44F3-92C0-79471BB7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9D3A9-FABC-4E1E-B6E6-4DD76E4DC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82C3E-D04A-4726-BD14-B3492414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3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54B4-BC58-4045-AD19-48707AAAF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9BD-6514-4068-9ED7-3BC63B9B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CB397-8F63-4175-8C1C-FF9A827BA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D65F7-08F6-46E6-8D96-883285A6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CB83D-DB0F-4AE3-B2E1-A9E96324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6B98-6807-4AEA-B025-690DEF34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7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28CF-8044-445E-B0D4-527CF919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E2AD1-E3AE-40F9-AB24-68359C1A9B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D245E-C41F-4B7D-81AB-BE22B3845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2932-F470-42EA-A6BB-A438B29C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56972-0699-4B73-BE72-EF638343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9CD89-08A9-44FD-8482-3E7D4521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13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961B5-7CBC-49E4-A889-A4B7448E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CF428-1590-42B6-AC78-91B0C423F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FAA6-3664-48D1-BBE9-92804A1B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AA83-CF7D-41A8-ACDB-14C8BC66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8DB2-3BA5-4449-8865-E14B05D1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D4E14-0136-4678-9571-BBF9D4B65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4B911-6412-42E0-9842-B6F71813C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5505-845E-45D3-ABC6-613AEDCEB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56D2F-2244-4B74-84F2-DF7436EC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CC1C4-38A1-4CE9-B9D1-647A8572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6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2C708F-31E8-4DA2-BEA5-66CD9B09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B8C32-0577-431D-9E17-3D12AF37A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431D-6D8F-481F-A891-C97F0812E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5D280-7614-4F4E-935E-0FC5078D41B9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FD46C-829E-4C30-A8B2-612E25175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92FF-B936-4C99-9B31-A931B40ED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5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tsh@sharemat.co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ckteachingschoolhub.org/page/?title=2026+Autumn+term+events+for+ECTs+and+Mentors&amp;pid=411&amp;action=saved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kteachingschoolhub.org/page/?title=Registering+ECTs+%26amp%3B+Mentors+for+training+and+induction&amp;pid=75" TargetMode="External"/><Relationship Id="rId2" Type="http://schemas.openxmlformats.org/officeDocument/2006/relationships/hyperlink" Target="https://www.register-early-career-teachers.education.gov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calderdaleandkirkleestsh.ectmanager.com/Login.aspx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mbitionorg.my.site.com/myect/s/login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ectsupport@ambition.org.uk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kteachingschoolhub.org/page/?title=ECF+Virtual+Handbook&amp;pid=222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kteachingschoolhub.org/calendar/?calid=1&amp;pid=1&amp;viewid=1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CD38D2-5F7D-4FC8-B866-7137C7901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85" y="5689049"/>
            <a:ext cx="1723146" cy="644570"/>
          </a:xfrm>
          <a:prstGeom prst="rect">
            <a:avLst/>
          </a:prstGeom>
          <a:noFill/>
        </p:spPr>
      </p:pic>
      <p:sp>
        <p:nvSpPr>
          <p:cNvPr id="99" name="Rectangle 94">
            <a:extLst>
              <a:ext uri="{FF2B5EF4-FFF2-40B4-BE49-F238E27FC236}">
                <a16:creationId xmlns:a16="http://schemas.microsoft.com/office/drawing/2014/main" id="{4C081D22-E9B7-4C95-854F-CBB47D568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6" name="Rectangle 175">
            <a:extLst>
              <a:ext uri="{FF2B5EF4-FFF2-40B4-BE49-F238E27FC236}">
                <a16:creationId xmlns:a16="http://schemas.microsoft.com/office/drawing/2014/main" id="{A60DCDA4-9B84-4B94-B0EF-1BF3137B9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8503" y="28942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6" name="Rectangle 269">
            <a:extLst>
              <a:ext uri="{FF2B5EF4-FFF2-40B4-BE49-F238E27FC236}">
                <a16:creationId xmlns:a16="http://schemas.microsoft.com/office/drawing/2014/main" id="{51242E54-FD5E-4590-A9D6-E92BE17E9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591" y="4936206"/>
            <a:ext cx="7626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Verdana"/>
                <a:ea typeface="Verdana"/>
                <a:cs typeface="Verdana"/>
                <a:hlinkClick r:id="rId3"/>
              </a:rPr>
              <a:t>cktsh@sharemat.co.uk</a:t>
            </a:r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  <a:p>
            <a:pPr algn="ctr"/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3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76EDB2F7-E345-440B-BA66-E3FFC46EF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231" y="273242"/>
            <a:ext cx="2743200" cy="2473973"/>
          </a:xfrm>
          <a:prstGeom prst="rect">
            <a:avLst/>
          </a:prstGeom>
        </p:spPr>
      </p:pic>
      <p:pic>
        <p:nvPicPr>
          <p:cNvPr id="2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06" y="601976"/>
            <a:ext cx="3323471" cy="1440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024AAD-4880-42F3-9F89-E4B2EF8C09B0}"/>
              </a:ext>
            </a:extLst>
          </p:cNvPr>
          <p:cNvSpPr txBox="1"/>
          <p:nvPr/>
        </p:nvSpPr>
        <p:spPr>
          <a:xfrm>
            <a:off x="1440865" y="2267326"/>
            <a:ext cx="9302184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ECT Induction Tutors</a:t>
            </a:r>
            <a:endParaRPr lang="en-GB" sz="32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32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Breakfast Briefing</a:t>
            </a:r>
          </a:p>
          <a:p>
            <a:pPr algn="ctr"/>
            <a:endParaRPr lang="en-GB" sz="32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Thursday 3</a:t>
            </a:r>
            <a:r>
              <a:rPr lang="en-GB" sz="2400" b="1" baseline="30000">
                <a:solidFill>
                  <a:srgbClr val="002060"/>
                </a:solidFill>
                <a:latin typeface="Arial"/>
                <a:ea typeface="Verdana"/>
                <a:cs typeface="Arial"/>
              </a:rPr>
              <a:t>rd</a:t>
            </a:r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 September 2026</a:t>
            </a:r>
          </a:p>
          <a:p>
            <a:pPr algn="ctr"/>
            <a:endParaRPr lang="en-GB" sz="2400" b="1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Dionne Heaven</a:t>
            </a:r>
            <a:endParaRPr lang="en-US" sz="2400">
              <a:latin typeface="Arial"/>
              <a:cs typeface="Arial"/>
            </a:endParaRPr>
          </a:p>
          <a:p>
            <a:pPr algn="ctr"/>
            <a:endParaRPr lang="en-GB" sz="2400" b="1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pPr algn="ctr"/>
            <a:endParaRPr lang="en-GB" sz="2400" b="1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endParaRPr lang="en-GB" sz="2400" b="1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8283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Welcome back!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2718" y="1709878"/>
            <a:ext cx="11439768" cy="459556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>
                <a:cs typeface="Arial"/>
              </a:rPr>
              <a:t>We are looking forward to working with you all this academic year.</a:t>
            </a:r>
          </a:p>
          <a:p>
            <a:pPr marL="0" indent="0">
              <a:buNone/>
            </a:pPr>
            <a:endParaRPr lang="en-GB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>
                <a:cs typeface="Arial"/>
              </a:rPr>
              <a:t>New ECT and mentor registrations</a:t>
            </a:r>
          </a:p>
          <a:p>
            <a:pPr marL="0" indent="0">
              <a:buNone/>
            </a:pPr>
            <a:r>
              <a:rPr lang="en-GB">
                <a:ea typeface="Calibri"/>
                <a:cs typeface="Arial"/>
              </a:rPr>
              <a:t>Data accuracy – a plea</a:t>
            </a:r>
          </a:p>
          <a:p>
            <a:pPr marL="0" indent="0">
              <a:buNone/>
            </a:pPr>
            <a:r>
              <a:rPr lang="en-GB">
                <a:cs typeface="Arial"/>
              </a:rPr>
              <a:t>Training events for ECTs and mentors</a:t>
            </a:r>
            <a:endParaRPr lang="en-GB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/>
              <a:t>My ECT and </a:t>
            </a:r>
            <a:r>
              <a:rPr lang="en-GB" err="1"/>
              <a:t>Steplab</a:t>
            </a:r>
            <a:r>
              <a:rPr lang="en-GB"/>
              <a:t> access</a:t>
            </a:r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/>
              <a:t>Coaching and engagement requirements</a:t>
            </a:r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>
                <a:cs typeface="Arial"/>
              </a:rPr>
              <a:t>Tutor training and resources</a:t>
            </a:r>
            <a:endParaRPr lang="en-GB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>
                <a:ea typeface="Calibri"/>
                <a:cs typeface="Arial"/>
              </a:rPr>
              <a:t>Appropriate Body update</a:t>
            </a:r>
          </a:p>
          <a:p>
            <a:pPr marL="0" indent="0">
              <a:buNone/>
            </a:pPr>
            <a:r>
              <a:rPr lang="en-GB">
                <a:ea typeface="Calibri" panose="020F0502020204030204"/>
                <a:cs typeface="Calibri" panose="020F0502020204030204"/>
              </a:rPr>
              <a:t>New for this term - Website link for all Autumn term events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2"/>
              </a:rPr>
              <a:t>Calderdale and Kirklees Teaching School Hub - 2026 Autumn term events for ECTs and Mentors</a:t>
            </a: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07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-635"/>
            <a:ext cx="10515600" cy="1325563"/>
          </a:xfrm>
        </p:spPr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New ECTs and Mentors for 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827" y="1317625"/>
            <a:ext cx="11429999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>
                <a:cs typeface="Arial"/>
              </a:rPr>
              <a:t>Two steps to add a new ECT:</a:t>
            </a:r>
            <a:endParaRPr lang="en-GB" sz="2400">
              <a:ea typeface="Calibri"/>
              <a:cs typeface="Arial"/>
            </a:endParaRPr>
          </a:p>
          <a:p>
            <a:pPr marL="0" indent="0">
              <a:buNone/>
            </a:pPr>
            <a:endParaRPr lang="en-GB" sz="600">
              <a:ea typeface="Calibri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GB" sz="2400">
                <a:cs typeface="Arial"/>
              </a:rPr>
              <a:t>Register your ECTs and mentors on the DfE portal: </a:t>
            </a:r>
            <a:r>
              <a:rPr lang="en-GB" sz="1200">
                <a:ea typeface="+mn-lt"/>
                <a:cs typeface="+mn-lt"/>
                <a:hlinkClick r:id="rId2"/>
              </a:rPr>
              <a:t>Register early career teachers - Register early career teachers - GOV.UK</a:t>
            </a:r>
            <a:endParaRPr lang="en-GB" sz="1200">
              <a:ea typeface="Calibri" panose="020F0502020204030204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>
                <a:ea typeface="Calibri"/>
                <a:cs typeface="Calibri"/>
              </a:rPr>
              <a:t>For further guidance on using the RECT portal, please refer to our website:</a:t>
            </a:r>
          </a:p>
          <a:p>
            <a:pPr marL="0" indent="0">
              <a:buNone/>
            </a:pPr>
            <a:r>
              <a:rPr lang="en-GB" sz="1200">
                <a:ea typeface="+mn-lt"/>
                <a:cs typeface="+mn-lt"/>
                <a:hlinkClick r:id="rId3"/>
              </a:rPr>
              <a:t>Calderdale and Kirklees Teaching School Hub - Registering ECTs &amp; Mentors for training and induction</a:t>
            </a:r>
            <a:endParaRPr lang="en-GB" sz="12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>
                <a:cs typeface="Arial"/>
              </a:rPr>
              <a:t>2.    Register your ECTs on ECT Manager: </a:t>
            </a:r>
            <a:r>
              <a:rPr lang="en-GB" sz="1200">
                <a:hlinkClick r:id="rId4"/>
              </a:rPr>
              <a:t>Calderdale and Kirklees Teaching School Hub - ECT Paperless Induction and Assessment Management System (ectmanager.com)</a:t>
            </a:r>
            <a:endParaRPr lang="en-GB" sz="1200"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8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>
                <a:ea typeface="Calibri"/>
                <a:cs typeface="Calibri"/>
              </a:rPr>
              <a:t>Please use the same email address to register ECTs on both portals. You can update these to a school email address if you have already registered with a personal one.</a:t>
            </a:r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/>
              <a:t>We are working to identify any ECTs who are only registered on one website. We will contact individual schools to advise.</a:t>
            </a:r>
            <a:endParaRPr lang="en-GB" sz="24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>
                <a:ea typeface="Calibri"/>
                <a:cs typeface="Calibri"/>
              </a:rPr>
              <a:t>Mentors only need registering on RECT and must be paired with their ECT there.</a:t>
            </a: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1672" y="60723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69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C904C-DC0D-CC91-9DF3-5D1DD80AE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246253"/>
            <a:ext cx="10515600" cy="1325563"/>
          </a:xfrm>
        </p:spPr>
        <p:txBody>
          <a:bodyPr/>
          <a:lstStyle/>
          <a:p>
            <a:r>
              <a:rPr lang="en-GB">
                <a:latin typeface="+mn-lt"/>
              </a:rPr>
              <a:t>Data accuracy – a plea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48DD7-2D70-E1D2-7F40-4124058B5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0" y="1825625"/>
            <a:ext cx="1084783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September is a busy and exciting time with lots of newness and change.</a:t>
            </a:r>
          </a:p>
          <a:p>
            <a:pPr marL="0" indent="0">
              <a:buNone/>
            </a:pPr>
            <a:r>
              <a:rPr lang="en-GB"/>
              <a:t>Please can you and all ECTP participants check that the data we have for them is accurate:</a:t>
            </a:r>
            <a:endParaRPr lang="en-GB">
              <a:ea typeface="Calibri"/>
              <a:cs typeface="Calibri"/>
            </a:endParaRPr>
          </a:p>
          <a:p>
            <a:pPr lvl="1"/>
            <a:r>
              <a:rPr lang="en-GB"/>
              <a:t>Correct email address entered on Eventbrite when booking a conference</a:t>
            </a:r>
            <a:endParaRPr lang="en-GB">
              <a:ea typeface="Calibri"/>
              <a:cs typeface="Calibri"/>
            </a:endParaRPr>
          </a:p>
          <a:p>
            <a:pPr lvl="1"/>
            <a:r>
              <a:rPr lang="en-GB"/>
              <a:t>Correct and matching email address on DfE portal and ECT Manager</a:t>
            </a:r>
            <a:endParaRPr lang="en-GB">
              <a:ea typeface="Calibri"/>
              <a:cs typeface="Calibri"/>
            </a:endParaRPr>
          </a:p>
          <a:p>
            <a:pPr lvl="1"/>
            <a:r>
              <a:rPr lang="en-GB"/>
              <a:t>Correct ECT and mentor pairing on DfE portal and ECT Manager (esp. for Year 2)</a:t>
            </a:r>
            <a:endParaRPr lang="en-GB">
              <a:ea typeface="Calibri"/>
              <a:cs typeface="Calibri"/>
            </a:endParaRPr>
          </a:p>
          <a:p>
            <a:pPr lvl="1"/>
            <a:r>
              <a:rPr lang="en-GB"/>
              <a:t>Correct head teacher information on ECT Manager</a:t>
            </a:r>
            <a:endParaRPr lang="en-GB">
              <a:ea typeface="Calibri"/>
              <a:cs typeface="Calibri"/>
            </a:endParaRPr>
          </a:p>
          <a:p>
            <a:pPr lvl="1"/>
            <a:r>
              <a:rPr lang="en-GB"/>
              <a:t>Correct levels of access on ECT Manager (Tutor, Induction Lead or Head)</a:t>
            </a:r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9834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DC05C-B7EF-4C50-B0D9-C57A5EECF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3975" y="48671"/>
            <a:ext cx="10515600" cy="1325563"/>
          </a:xfrm>
        </p:spPr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ECT Conferences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3B89044-E9DE-1F55-6FDA-497C395240C7}"/>
              </a:ext>
            </a:extLst>
          </p:cNvPr>
          <p:cNvSpPr txBox="1">
            <a:spLocks/>
          </p:cNvSpPr>
          <p:nvPr/>
        </p:nvSpPr>
        <p:spPr>
          <a:xfrm>
            <a:off x="586232" y="1373037"/>
            <a:ext cx="11348721" cy="51852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en-GB" sz="3000">
                <a:ea typeface="Calibri"/>
                <a:cs typeface="Calibri"/>
              </a:rPr>
              <a:t>Conference 1 for Year 1 ECTs and Conference 3 for Year 2 ECTs</a:t>
            </a:r>
          </a:p>
          <a:p>
            <a:pPr marL="457200" indent="-457200"/>
            <a:r>
              <a:rPr lang="en-GB" sz="3000">
                <a:ea typeface="Calibri"/>
                <a:cs typeface="Calibri"/>
              </a:rPr>
              <a:t>Primary, Secondary and Special contexts</a:t>
            </a:r>
          </a:p>
          <a:p>
            <a:pPr marL="457200" indent="-457200"/>
            <a:r>
              <a:rPr lang="en-GB" sz="3000">
                <a:ea typeface="Calibri"/>
                <a:cs typeface="Calibri"/>
              </a:rPr>
              <a:t>Choice of dates and venues (first come, first served)</a:t>
            </a:r>
          </a:p>
          <a:p>
            <a:pPr marL="457200" indent="-457200"/>
            <a:r>
              <a:rPr lang="en-GB" sz="3000">
                <a:ea typeface="Calibri"/>
                <a:cs typeface="Calibri"/>
              </a:rPr>
              <a:t>Booking via Eventbrite. Links will be shared again this morning.</a:t>
            </a:r>
          </a:p>
          <a:p>
            <a:pPr marL="457200" indent="-457200"/>
            <a:r>
              <a:rPr lang="en-GB" sz="3000">
                <a:ea typeface="Calibri"/>
                <a:cs typeface="Calibri"/>
              </a:rPr>
              <a:t>Please talk ECTs through how to request cover and check school calendar</a:t>
            </a:r>
          </a:p>
          <a:p>
            <a:pPr marL="457200" indent="-457200"/>
            <a:r>
              <a:rPr lang="en-GB" sz="3000">
                <a:ea typeface="Calibri"/>
                <a:cs typeface="Calibri"/>
              </a:rPr>
              <a:t>We will Bcc Induction Tutors into correspondence with ECTs regarding event attendance so that you aware of chosen dates for cover purposes, etc.</a:t>
            </a:r>
          </a:p>
          <a:p>
            <a:pPr marL="457200" indent="-457200"/>
            <a:endParaRPr lang="en-GB">
              <a:ea typeface="Calibri"/>
              <a:cs typeface="Calibri"/>
            </a:endParaRPr>
          </a:p>
          <a:p>
            <a:pPr marL="457200" indent="-457200"/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067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28A19-6988-FA5B-CF4F-34BD53CE4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9F3CD-D9AD-15B1-2BC6-88B1BCF55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415" y="48671"/>
            <a:ext cx="10515600" cy="1325563"/>
          </a:xfrm>
        </p:spPr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ECTP Mentor training (new Sept 2026)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C76A3-EC90-D178-FD02-DE8BAFF9F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68" y="1689926"/>
            <a:ext cx="10180160" cy="43180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/>
              <a:t>Conference 1 </a:t>
            </a:r>
            <a:endParaRPr lang="en-US" u="sng">
              <a:ea typeface="Calibri"/>
              <a:cs typeface="Calibri"/>
            </a:endParaRPr>
          </a:p>
          <a:p>
            <a:r>
              <a:rPr lang="en-GB"/>
              <a:t>Friday 18</a:t>
            </a:r>
            <a:r>
              <a:rPr lang="en-GB" baseline="30000"/>
              <a:t>th</a:t>
            </a:r>
            <a:r>
              <a:rPr lang="en-GB"/>
              <a:t> September  -  Heaton Ave Primary School, Cleckheaton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Wednesday 23</a:t>
            </a:r>
            <a:r>
              <a:rPr lang="en-GB" baseline="30000">
                <a:ea typeface="Calibri"/>
                <a:cs typeface="Calibri"/>
              </a:rPr>
              <a:t>rd</a:t>
            </a:r>
            <a:r>
              <a:rPr lang="en-GB">
                <a:ea typeface="Calibri"/>
                <a:cs typeface="Calibri"/>
              </a:rPr>
              <a:t> September – The Maltings, Halifax</a:t>
            </a:r>
          </a:p>
          <a:p>
            <a:r>
              <a:rPr lang="en-GB">
                <a:ea typeface="Calibri"/>
                <a:cs typeface="Calibri"/>
              </a:rPr>
              <a:t>Friday 25th September – Batley Girls' High School</a:t>
            </a:r>
          </a:p>
          <a:p>
            <a:endParaRPr lang="en-GB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>
                <a:ea typeface="Calibri"/>
                <a:cs typeface="Calibri"/>
              </a:rPr>
              <a:t>Booking link will be shared again on the follow up handout, as well as with mentors we are already aware of. Please share with all new mentors in your school. </a:t>
            </a:r>
          </a:p>
          <a:p>
            <a:pPr marL="0" indent="0">
              <a:buNone/>
            </a:pPr>
            <a:endParaRPr lang="en-GB"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85B41E-5DCE-5022-149F-7B0798BB2577}"/>
              </a:ext>
            </a:extLst>
          </p:cNvPr>
          <p:cNvSpPr txBox="1"/>
          <p:nvPr/>
        </p:nvSpPr>
        <p:spPr>
          <a:xfrm>
            <a:off x="676043" y="5764466"/>
            <a:ext cx="1127300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aseline="0">
                <a:latin typeface="Calibri"/>
              </a:rPr>
              <a:t>Mentors have one year to complete their training. This </a:t>
            </a:r>
            <a:r>
              <a:rPr lang="en-GB" sz="2000">
                <a:latin typeface="Calibri"/>
              </a:rPr>
              <a:t>comprises two face-to-face</a:t>
            </a:r>
            <a:r>
              <a:rPr lang="en-GB" sz="2000" baseline="0">
                <a:latin typeface="Calibri"/>
              </a:rPr>
              <a:t> </a:t>
            </a:r>
            <a:r>
              <a:rPr lang="en-GB" sz="2000">
                <a:latin typeface="Calibri"/>
              </a:rPr>
              <a:t>conferences</a:t>
            </a:r>
            <a:r>
              <a:rPr lang="en-GB" sz="2000" baseline="0">
                <a:latin typeface="Calibri"/>
              </a:rPr>
              <a:t> and </a:t>
            </a:r>
            <a:r>
              <a:rPr lang="en-GB" sz="2000">
                <a:latin typeface="Calibri"/>
              </a:rPr>
              <a:t>one online clinic.</a:t>
            </a:r>
            <a:r>
              <a:rPr lang="en-GB" sz="2000" baseline="0">
                <a:latin typeface="Calibri"/>
              </a:rPr>
              <a:t> </a:t>
            </a:r>
            <a:r>
              <a:rPr lang="en-GB" sz="2000">
                <a:latin typeface="Calibri"/>
              </a:rPr>
              <a:t>Conference 2 – spring term. Clinic – summer term.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594787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772E049-CEF2-318A-8A38-55B8E8A9F8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2806"/>
          <a:stretch>
            <a:fillRect/>
          </a:stretch>
        </p:blipFill>
        <p:spPr>
          <a:xfrm>
            <a:off x="2109844" y="3983410"/>
            <a:ext cx="9821646" cy="28385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E5E32E-A181-D443-E82D-9505668D9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302"/>
            <a:ext cx="10515600" cy="1325563"/>
          </a:xfrm>
        </p:spPr>
        <p:txBody>
          <a:bodyPr/>
          <a:lstStyle/>
          <a:p>
            <a:r>
              <a:rPr lang="en-GB" err="1">
                <a:latin typeface="+mn-lt"/>
              </a:rPr>
              <a:t>MyECT</a:t>
            </a:r>
            <a:r>
              <a:rPr lang="en-GB">
                <a:latin typeface="+mn-lt"/>
              </a:rPr>
              <a:t> and </a:t>
            </a:r>
            <a:r>
              <a:rPr lang="en-GB" err="1">
                <a:latin typeface="+mn-lt"/>
              </a:rPr>
              <a:t>Steplab</a:t>
            </a:r>
            <a:endParaRPr lang="en-GB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3C9CA-E862-B96A-685D-3E20D3D05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839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Ambition platform – login here to complete onboarding and access </a:t>
            </a:r>
            <a:r>
              <a:rPr lang="en-GB" err="1"/>
              <a:t>Steplab</a:t>
            </a:r>
            <a:r>
              <a:rPr lang="en-GB"/>
              <a:t> – </a:t>
            </a:r>
            <a:r>
              <a:rPr lang="en-GB">
                <a:hlinkClick r:id="rId3"/>
              </a:rPr>
              <a:t>Login</a:t>
            </a:r>
            <a:endParaRPr lang="en-GB"/>
          </a:p>
          <a:p>
            <a:r>
              <a:rPr lang="en-GB"/>
              <a:t>There are useful video guides in the Support section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C7AB2F-D039-D144-5098-DDC8442DBB87}"/>
              </a:ext>
            </a:extLst>
          </p:cNvPr>
          <p:cNvSpPr txBox="1"/>
          <p:nvPr/>
        </p:nvSpPr>
        <p:spPr>
          <a:xfrm>
            <a:off x="1864920" y="3413219"/>
            <a:ext cx="3698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Complete </a:t>
            </a:r>
            <a:r>
              <a:rPr lang="en-GB" err="1"/>
              <a:t>Steplab</a:t>
            </a:r>
            <a:r>
              <a:rPr lang="en-GB"/>
              <a:t> Access Form here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EBA024-1A16-B153-4E80-00688D98279B}"/>
              </a:ext>
            </a:extLst>
          </p:cNvPr>
          <p:cNvSpPr txBox="1"/>
          <p:nvPr/>
        </p:nvSpPr>
        <p:spPr>
          <a:xfrm>
            <a:off x="9020563" y="3310862"/>
            <a:ext cx="244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Log in to </a:t>
            </a:r>
            <a:r>
              <a:rPr lang="en-GB" err="1"/>
              <a:t>Steplab</a:t>
            </a:r>
            <a:r>
              <a:rPr lang="en-GB"/>
              <a:t> here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0CA8BD8-4517-A6B8-92AF-D5CCF13ABA68}"/>
              </a:ext>
            </a:extLst>
          </p:cNvPr>
          <p:cNvCxnSpPr>
            <a:cxnSpLocks/>
          </p:cNvCxnSpPr>
          <p:nvPr/>
        </p:nvCxnSpPr>
        <p:spPr>
          <a:xfrm>
            <a:off x="5318021" y="3752784"/>
            <a:ext cx="1233477" cy="3872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49C7DE6-C3FF-1190-A6A9-D4A868754EE4}"/>
              </a:ext>
            </a:extLst>
          </p:cNvPr>
          <p:cNvCxnSpPr>
            <a:cxnSpLocks/>
          </p:cNvCxnSpPr>
          <p:nvPr/>
        </p:nvCxnSpPr>
        <p:spPr>
          <a:xfrm>
            <a:off x="9966925" y="3694720"/>
            <a:ext cx="1064394" cy="5483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777D7BE-23C6-E45B-7814-206D54C7DF68}"/>
              </a:ext>
            </a:extLst>
          </p:cNvPr>
          <p:cNvSpPr txBox="1"/>
          <p:nvPr/>
        </p:nvSpPr>
        <p:spPr>
          <a:xfrm>
            <a:off x="7623456" y="4733101"/>
            <a:ext cx="27942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Support and resources here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03C58EB-5140-664C-185F-4E3AE105E0EE}"/>
              </a:ext>
            </a:extLst>
          </p:cNvPr>
          <p:cNvCxnSpPr>
            <a:cxnSpLocks/>
          </p:cNvCxnSpPr>
          <p:nvPr/>
        </p:nvCxnSpPr>
        <p:spPr>
          <a:xfrm flipH="1" flipV="1">
            <a:off x="7506743" y="4451927"/>
            <a:ext cx="637309" cy="2811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211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5ECCE-2FD5-B3F2-0B43-E070A6657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625F7-5DF4-2933-901E-201AF798F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ECT Engagement requirements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5D4C3-3C57-BDCA-1147-30EAAC93C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94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ECTs should complete their </a:t>
            </a:r>
            <a:r>
              <a:rPr lang="en-GB" err="1"/>
              <a:t>Steplab</a:t>
            </a:r>
            <a:r>
              <a:rPr lang="en-GB"/>
              <a:t> Access Form on My ECT and then log in to </a:t>
            </a:r>
            <a:r>
              <a:rPr lang="en-GB" err="1"/>
              <a:t>Steplab</a:t>
            </a:r>
            <a:r>
              <a:rPr lang="en-GB"/>
              <a:t>.</a:t>
            </a:r>
          </a:p>
          <a:p>
            <a:pPr marL="0" indent="0">
              <a:buNone/>
            </a:pPr>
            <a:r>
              <a:rPr lang="en-GB">
                <a:ea typeface="Calibri"/>
                <a:cs typeface="Calibri"/>
              </a:rPr>
              <a:t>If they have not received a SLAF email, please contact us at the hub.</a:t>
            </a:r>
          </a:p>
          <a:p>
            <a:pPr marL="0" indent="0">
              <a:buNone/>
            </a:pPr>
            <a:r>
              <a:rPr lang="en-GB">
                <a:ea typeface="Calibri"/>
                <a:cs typeface="Calibri"/>
              </a:rPr>
              <a:t>ECTs can complete their orientation modules prior to attending their Conference 1 event.</a:t>
            </a:r>
          </a:p>
          <a:p>
            <a:pPr marL="0" indent="0">
              <a:buNone/>
            </a:pPr>
            <a:r>
              <a:rPr lang="en-GB" b="1">
                <a:ea typeface="Calibri"/>
                <a:cs typeface="Calibri"/>
              </a:rPr>
              <a:t>NO requirement</a:t>
            </a:r>
            <a:r>
              <a:rPr lang="en-GB">
                <a:ea typeface="Calibri"/>
                <a:cs typeface="Calibri"/>
              </a:rPr>
              <a:t> to complete any Theme 1 modules until after attending Conference 1. </a:t>
            </a:r>
          </a:p>
          <a:p>
            <a:pPr marL="0" indent="0">
              <a:buNone/>
            </a:pPr>
            <a:r>
              <a:rPr lang="en-GB">
                <a:ea typeface="Calibri"/>
                <a:cs typeface="Calibri"/>
              </a:rPr>
              <a:t>Self-study modules to then be completed once every fortnight throughout the two years of induction. No blocks of study please.</a:t>
            </a:r>
          </a:p>
        </p:txBody>
      </p:sp>
    </p:spTree>
    <p:extLst>
      <p:ext uri="{BB962C8B-B14F-4D97-AF65-F5344CB8AC3E}">
        <p14:creationId xmlns:p14="http://schemas.microsoft.com/office/powerpoint/2010/main" val="1555977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DD231-4EAD-6CE7-7467-CA40486FA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21732-207C-0134-AFB3-899AE2EB2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ECT Coaching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6C0AD-5719-0321-B77E-ACA00647D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941"/>
            <a:ext cx="11094720" cy="454437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u="sng"/>
              <a:t>September ‘26 new starters</a:t>
            </a:r>
            <a:endParaRPr lang="en-US" u="sng">
              <a:ea typeface="Calibri"/>
              <a:cs typeface="Calibri"/>
            </a:endParaRPr>
          </a:p>
          <a:p>
            <a:r>
              <a:rPr lang="en-GB" b="1"/>
              <a:t>MUST</a:t>
            </a:r>
            <a:r>
              <a:rPr lang="en-GB"/>
              <a:t> have </a:t>
            </a:r>
            <a:r>
              <a:rPr lang="en-GB" b="1"/>
              <a:t>WEEKLY</a:t>
            </a:r>
            <a:r>
              <a:rPr lang="en-GB"/>
              <a:t> coaching (instructional recorded on </a:t>
            </a:r>
            <a:r>
              <a:rPr lang="en-GB" err="1"/>
              <a:t>Steplab</a:t>
            </a:r>
            <a:r>
              <a:rPr lang="en-GB"/>
              <a:t>, pastoral recorded on </a:t>
            </a:r>
            <a:r>
              <a:rPr lang="en-GB" err="1"/>
              <a:t>MyECT</a:t>
            </a:r>
            <a:r>
              <a:rPr lang="en-GB"/>
              <a:t>)</a:t>
            </a:r>
            <a:endParaRPr lang="en-GB">
              <a:ea typeface="Calibri"/>
              <a:cs typeface="Calibri"/>
            </a:endParaRPr>
          </a:p>
          <a:p>
            <a:r>
              <a:rPr lang="en-GB" b="1"/>
              <a:t>MUST</a:t>
            </a:r>
            <a:r>
              <a:rPr lang="en-GB"/>
              <a:t> have </a:t>
            </a:r>
            <a:r>
              <a:rPr lang="en-GB" b="1"/>
              <a:t>at least fortnightly </a:t>
            </a:r>
            <a:r>
              <a:rPr lang="en-GB"/>
              <a:t>instructional coaching.</a:t>
            </a:r>
            <a:endParaRPr lang="en-GB">
              <a:ea typeface="Calibri"/>
              <a:cs typeface="Calibri"/>
            </a:endParaRPr>
          </a:p>
          <a:p>
            <a:r>
              <a:rPr lang="en-GB" b="1"/>
              <a:t>Fortnightly</a:t>
            </a:r>
            <a:r>
              <a:rPr lang="en-GB"/>
              <a:t> reading – </a:t>
            </a:r>
            <a:r>
              <a:rPr lang="en-GB" b="1"/>
              <a:t>one</a:t>
            </a:r>
            <a:r>
              <a:rPr lang="en-GB"/>
              <a:t> module at a time.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GB">
                <a:ea typeface="Calibri" panose="020F0502020204030204"/>
                <a:cs typeface="Calibri" panose="020F0502020204030204"/>
              </a:rPr>
              <a:t>Theme 1 – autumn term; theme 2 – spring term; theme 3 – summer term</a:t>
            </a:r>
          </a:p>
          <a:p>
            <a:endParaRPr lang="en-GB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u="sng">
                <a:ea typeface="Calibri" panose="020F0502020204030204"/>
                <a:cs typeface="Calibri" panose="020F0502020204030204"/>
              </a:rPr>
              <a:t>Year 2 ECTs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GB" b="1">
                <a:ea typeface="Calibri" panose="020F0502020204030204"/>
                <a:cs typeface="Calibri" panose="020F0502020204030204"/>
              </a:rPr>
              <a:t>Fortnightly </a:t>
            </a:r>
            <a:r>
              <a:rPr lang="en-GB">
                <a:ea typeface="Calibri" panose="020F0502020204030204"/>
                <a:cs typeface="Calibri" panose="020F0502020204030204"/>
              </a:rPr>
              <a:t>coaching on </a:t>
            </a:r>
            <a:r>
              <a:rPr lang="en-GB" err="1">
                <a:ea typeface="Calibri" panose="020F0502020204030204"/>
                <a:cs typeface="Calibri" panose="020F0502020204030204"/>
              </a:rPr>
              <a:t>Steplab</a:t>
            </a:r>
            <a:r>
              <a:rPr lang="en-GB">
                <a:ea typeface="Calibri" panose="020F0502020204030204"/>
                <a:cs typeface="Calibri" panose="020F0502020204030204"/>
              </a:rPr>
              <a:t> and </a:t>
            </a:r>
            <a:r>
              <a:rPr lang="en-GB" b="1">
                <a:ea typeface="Calibri" panose="020F0502020204030204"/>
                <a:cs typeface="Calibri" panose="020F0502020204030204"/>
              </a:rPr>
              <a:t>fortnightly </a:t>
            </a:r>
            <a:r>
              <a:rPr lang="en-GB">
                <a:ea typeface="Calibri" panose="020F0502020204030204"/>
                <a:cs typeface="Calibri" panose="020F0502020204030204"/>
              </a:rPr>
              <a:t>reading modules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GB">
                <a:ea typeface="Calibri" panose="020F0502020204030204"/>
                <a:cs typeface="Calibri" panose="020F0502020204030204"/>
              </a:rPr>
              <a:t>Theme 4 – autumn term; theme 5 – spring term; theme 6 – summer term</a:t>
            </a:r>
          </a:p>
          <a:p>
            <a:pPr marL="0" indent="0">
              <a:buNone/>
            </a:pPr>
            <a:endParaRPr lang="en-GB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5425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7D1B1-1442-4077-DA5D-7BB4C8DA3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" y="0"/>
            <a:ext cx="10515600" cy="1325563"/>
          </a:xfrm>
        </p:spPr>
        <p:txBody>
          <a:bodyPr/>
          <a:lstStyle/>
          <a:p>
            <a:r>
              <a:rPr lang="en-GB"/>
              <a:t>ECT Welcome module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3AD1DA-0353-9F8B-975B-57C762EE3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17" y="1124712"/>
            <a:ext cx="5744084" cy="2486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488E89-A0B5-D8E0-B0C5-F7D52FF3D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970" y="3792354"/>
            <a:ext cx="8335039" cy="28589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3E9F9D-206E-B52C-6D85-7289C7ED2A82}"/>
              </a:ext>
            </a:extLst>
          </p:cNvPr>
          <p:cNvSpPr txBox="1"/>
          <p:nvPr/>
        </p:nvSpPr>
        <p:spPr>
          <a:xfrm>
            <a:off x="6532820" y="308678"/>
            <a:ext cx="538994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/>
              <a:t>ECTs can complete the Welcome module – Orientation.</a:t>
            </a:r>
            <a:endParaRPr lang="en-GB" sz="2400">
              <a:ea typeface="Calibri"/>
              <a:cs typeface="Calibri"/>
            </a:endParaRPr>
          </a:p>
          <a:p>
            <a:endParaRPr lang="en-GB" sz="2400">
              <a:ea typeface="Calibri"/>
              <a:cs typeface="Calibri"/>
            </a:endParaRPr>
          </a:p>
          <a:p>
            <a:r>
              <a:rPr lang="en-GB" sz="2400"/>
              <a:t>No requirement to begin the Theme 1 reading until they have been to the Conference 1 event.</a:t>
            </a:r>
            <a:endParaRPr lang="en-GB" sz="2400">
              <a:ea typeface="Calibri"/>
              <a:cs typeface="Calibri"/>
            </a:endParaRPr>
          </a:p>
          <a:p>
            <a:endParaRPr lang="en-GB" sz="2400">
              <a:ea typeface="Calibri"/>
              <a:cs typeface="Calibri"/>
            </a:endParaRPr>
          </a:p>
          <a:p>
            <a:r>
              <a:rPr lang="en-GB" sz="2400"/>
              <a:t>Please remind them – </a:t>
            </a:r>
            <a:r>
              <a:rPr lang="en-GB" sz="2400" b="1"/>
              <a:t>only one module each fortnight</a:t>
            </a:r>
            <a:r>
              <a:rPr lang="en-GB" sz="2400"/>
              <a:t>. They can re-read it if they wish to.</a:t>
            </a:r>
            <a:endParaRPr lang="en-GB" sz="24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37348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DAE8CF-3E6F-017E-EECE-92E35639A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54" y="0"/>
            <a:ext cx="9217092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A52003-8062-72FB-E69B-3DE5C4D7A7BC}"/>
              </a:ext>
            </a:extLst>
          </p:cNvPr>
          <p:cNvSpPr txBox="1"/>
          <p:nvPr/>
        </p:nvSpPr>
        <p:spPr>
          <a:xfrm>
            <a:off x="3261186" y="6105959"/>
            <a:ext cx="4414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solidFill>
                  <a:srgbClr val="CC0000"/>
                </a:solidFill>
              </a:rPr>
              <a:t>Record pastoral coaching here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6893E6F-6C3F-B2E2-B62B-D5BAC4D40C4A}"/>
              </a:ext>
            </a:extLst>
          </p:cNvPr>
          <p:cNvCxnSpPr/>
          <p:nvPr/>
        </p:nvCxnSpPr>
        <p:spPr>
          <a:xfrm>
            <a:off x="7562088" y="6336792"/>
            <a:ext cx="1499616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976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7AA173-A538-C7BF-D809-A03F9AF3CD58}"/>
              </a:ext>
            </a:extLst>
          </p:cNvPr>
          <p:cNvSpPr txBox="1"/>
          <p:nvPr/>
        </p:nvSpPr>
        <p:spPr>
          <a:xfrm>
            <a:off x="417576" y="2837688"/>
            <a:ext cx="381508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/>
              <a:t>The mentor must complete a brief log of the pastoral coaching session, otherwise it will be classed as non-engagement.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AE8F8E-910C-8029-B45F-7744AC8F6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736" y="673932"/>
            <a:ext cx="7950200" cy="579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51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045" y="95928"/>
            <a:ext cx="10515600" cy="1325563"/>
          </a:xfrm>
        </p:spPr>
        <p:txBody>
          <a:bodyPr/>
          <a:lstStyle/>
          <a:p>
            <a:r>
              <a:rPr lang="en-GB" err="1">
                <a:latin typeface="+mn-lt"/>
                <a:cs typeface="Arial"/>
              </a:rPr>
              <a:t>Steplab</a:t>
            </a:r>
            <a:r>
              <a:rPr lang="en-GB">
                <a:latin typeface="+mn-lt"/>
                <a:cs typeface="Arial"/>
              </a:rPr>
              <a:t> access and onboarding</a:t>
            </a:r>
            <a:endParaRPr lang="en-US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2679-D087-4991-967F-3699C289C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241" y="1509679"/>
            <a:ext cx="11034811" cy="508228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>
                <a:ea typeface="Calibri" panose="020F0502020204030204"/>
                <a:cs typeface="Arial"/>
              </a:rPr>
              <a:t>Please ensure all staff complete the onboarding process – Steplab Access Form on MyECT</a:t>
            </a:r>
          </a:p>
          <a:p>
            <a:pPr marL="0" indent="0">
              <a:buNone/>
            </a:pPr>
            <a:endParaRPr lang="en-GB" sz="800">
              <a:ea typeface="Calibri" panose="020F0502020204030204"/>
              <a:cs typeface="Arial"/>
            </a:endParaRPr>
          </a:p>
          <a:p>
            <a:pPr marL="0" indent="0">
              <a:buNone/>
            </a:pPr>
            <a:r>
              <a:rPr lang="en-GB">
                <a:ea typeface="Calibri" panose="020F0502020204030204"/>
                <a:cs typeface="Arial"/>
              </a:rPr>
              <a:t>Check your To Do list on Steplab to ensure your ECTs and mentors have been paired together correctly. If not, check DfE portal for matches.</a:t>
            </a:r>
          </a:p>
          <a:p>
            <a:pPr marL="0" indent="0">
              <a:buNone/>
            </a:pPr>
            <a:endParaRPr lang="en-GB" sz="800">
              <a:ea typeface="Calibri" panose="020F0502020204030204"/>
              <a:cs typeface="Arial"/>
            </a:endParaRPr>
          </a:p>
          <a:p>
            <a:pPr marL="0" indent="0">
              <a:buNone/>
            </a:pPr>
            <a:r>
              <a:rPr lang="en-GB">
                <a:ea typeface="Calibri" panose="020F0502020204030204"/>
                <a:cs typeface="Arial"/>
              </a:rPr>
              <a:t>Let us know if anyone has not received their onboarding email or cannot access My Ambition.</a:t>
            </a:r>
          </a:p>
          <a:p>
            <a:pPr marL="0" indent="0">
              <a:buNone/>
            </a:pPr>
            <a:endParaRPr lang="en-GB" sz="800">
              <a:ea typeface="Calibri" panose="020F0502020204030204"/>
              <a:cs typeface="Arial"/>
            </a:endParaRPr>
          </a:p>
          <a:p>
            <a:pPr marL="0" indent="0">
              <a:buNone/>
            </a:pPr>
            <a:r>
              <a:rPr lang="en-GB">
                <a:ea typeface="Calibri" panose="020F0502020204030204"/>
                <a:cs typeface="Arial"/>
              </a:rPr>
              <a:t>Email </a:t>
            </a:r>
            <a:r>
              <a:rPr lang="en-GB">
                <a:ea typeface="Calibri" panose="020F0502020204030204"/>
                <a:cs typeface="Arial"/>
                <a:hlinkClick r:id="rId2"/>
              </a:rPr>
              <a:t>contact@ambition.org.uk</a:t>
            </a:r>
            <a:r>
              <a:rPr lang="en-GB">
                <a:ea typeface="Calibri" panose="020F0502020204030204"/>
                <a:cs typeface="Arial"/>
              </a:rPr>
              <a:t> for all registration and onboarding queries or password resets.</a:t>
            </a:r>
          </a:p>
          <a:p>
            <a:endParaRPr lang="en-GB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50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955FB-1042-5E34-7FF0-D82338A60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995" y="365125"/>
            <a:ext cx="10515600" cy="1325563"/>
          </a:xfrm>
        </p:spPr>
        <p:txBody>
          <a:bodyPr/>
          <a:lstStyle/>
          <a:p>
            <a:r>
              <a:rPr lang="en-US">
                <a:ea typeface="Calibri Light"/>
                <a:cs typeface="Calibri Light"/>
              </a:rPr>
              <a:t>Virtual handbook</a:t>
            </a:r>
          </a:p>
        </p:txBody>
      </p:sp>
      <p:pic>
        <p:nvPicPr>
          <p:cNvPr id="4" name="Content Placeholder 3" descr="A diagram of a school&#10;&#10;Description automatically generated">
            <a:extLst>
              <a:ext uri="{FF2B5EF4-FFF2-40B4-BE49-F238E27FC236}">
                <a16:creationId xmlns:a16="http://schemas.microsoft.com/office/drawing/2014/main" id="{C4D3782A-F063-C76B-77C0-77C9EF0B0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32454" y="1689926"/>
            <a:ext cx="6155038" cy="43513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A8C376-9979-6E17-3626-584C9FA73F46}"/>
              </a:ext>
            </a:extLst>
          </p:cNvPr>
          <p:cNvSpPr txBox="1"/>
          <p:nvPr/>
        </p:nvSpPr>
        <p:spPr>
          <a:xfrm>
            <a:off x="615863" y="2160739"/>
            <a:ext cx="4624191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ea typeface="Calibri"/>
                <a:cs typeface="Calibri"/>
              </a:rPr>
              <a:t>Hosted on our website to ensure it is always up to date.</a:t>
            </a:r>
          </a:p>
          <a:p>
            <a:endParaRPr lang="en-US" sz="2400">
              <a:ea typeface="Calibri"/>
              <a:cs typeface="Calibri"/>
            </a:endParaRPr>
          </a:p>
          <a:p>
            <a:r>
              <a:rPr lang="en-US" sz="2400">
                <a:ea typeface="Calibri"/>
                <a:cs typeface="Calibri"/>
              </a:rPr>
              <a:t>Specific pages for each role involved in ECT induction.</a:t>
            </a:r>
          </a:p>
          <a:p>
            <a:endParaRPr lang="en-US" sz="2400">
              <a:ea typeface="Calibri"/>
              <a:cs typeface="Calibri"/>
            </a:endParaRPr>
          </a:p>
          <a:p>
            <a:r>
              <a:rPr lang="en-US" sz="2400">
                <a:ea typeface="+mn-lt"/>
                <a:cs typeface="+mn-lt"/>
                <a:hlinkClick r:id="rId3"/>
              </a:rPr>
              <a:t>Calderdale and Kirklees Teaching School Hub - ECF Virtual Handbook (ckteachingschoolhub.org)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285304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599" y="317423"/>
            <a:ext cx="10219267" cy="1325563"/>
          </a:xfrm>
        </p:spPr>
        <p:txBody>
          <a:bodyPr/>
          <a:lstStyle/>
          <a:p>
            <a:r>
              <a:rPr lang="en-GB">
                <a:latin typeface="Arial"/>
                <a:cs typeface="Arial"/>
              </a:rPr>
              <a:t>Appropriate Body charging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547CDA-93B1-49B5-8D82-D7EF7C9532D8}"/>
              </a:ext>
            </a:extLst>
          </p:cNvPr>
          <p:cNvSpPr txBox="1"/>
          <p:nvPr/>
        </p:nvSpPr>
        <p:spPr>
          <a:xfrm>
            <a:off x="736599" y="1538703"/>
            <a:ext cx="11044623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ea typeface="+mn-lt"/>
                <a:cs typeface="+mn-lt"/>
              </a:rPr>
              <a:t>Cost per ECT is £275 for a year of induction, charged in the first term. This is agreed to upon ECT Manager registration.</a:t>
            </a:r>
          </a:p>
          <a:p>
            <a:endParaRPr lang="en-GB" sz="2800">
              <a:ea typeface="+mn-lt"/>
              <a:cs typeface="+mn-lt"/>
            </a:endParaRPr>
          </a:p>
          <a:p>
            <a:r>
              <a:rPr lang="en-GB" sz="2800">
                <a:ea typeface="+mn-lt"/>
                <a:cs typeface="+mn-lt"/>
              </a:rPr>
              <a:t>Reduction of £60 per term not completed (e.g. ECT joins in September but leaves at Easter – 1 term £60 reduction can be claimed).</a:t>
            </a:r>
          </a:p>
          <a:p>
            <a:r>
              <a:rPr lang="en-GB" sz="2800">
                <a:ea typeface="+mn-lt"/>
                <a:cs typeface="+mn-lt"/>
              </a:rPr>
              <a:t>Schools should contact the Hub to claim their reduction – this will not be processed automatically. </a:t>
            </a:r>
          </a:p>
          <a:p>
            <a:endParaRPr lang="en-GB" sz="2800">
              <a:ea typeface="+mn-lt"/>
              <a:cs typeface="+mn-lt"/>
            </a:endParaRPr>
          </a:p>
          <a:p>
            <a:r>
              <a:rPr lang="en-GB" sz="2800">
                <a:ea typeface="+mn-lt"/>
                <a:cs typeface="+mn-lt"/>
              </a:rPr>
              <a:t>Thank you for providing details of your school's finance contact to aid in invoicing. </a:t>
            </a:r>
          </a:p>
        </p:txBody>
      </p:sp>
    </p:spTree>
    <p:extLst>
      <p:ext uri="{BB962C8B-B14F-4D97-AF65-F5344CB8AC3E}">
        <p14:creationId xmlns:p14="http://schemas.microsoft.com/office/powerpoint/2010/main" val="4179720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599" y="196311"/>
            <a:ext cx="10219267" cy="1325563"/>
          </a:xfrm>
        </p:spPr>
        <p:txBody>
          <a:bodyPr/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AB Quality Assurance and Support visits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547CDA-93B1-49B5-8D82-D7EF7C9532D8}"/>
              </a:ext>
            </a:extLst>
          </p:cNvPr>
          <p:cNvSpPr txBox="1"/>
          <p:nvPr/>
        </p:nvSpPr>
        <p:spPr>
          <a:xfrm>
            <a:off x="736599" y="1595021"/>
            <a:ext cx="10354734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ea typeface="+mn-lt"/>
                <a:cs typeface="+mn-lt"/>
              </a:rPr>
              <a:t>Online visits will be arranged to all schools new to the Hub and new induction tutors this term to provide support.</a:t>
            </a:r>
          </a:p>
          <a:p>
            <a:endParaRPr lang="en-GB" sz="2800">
              <a:ea typeface="+mn-lt"/>
              <a:cs typeface="+mn-lt"/>
            </a:endParaRPr>
          </a:p>
          <a:p>
            <a:r>
              <a:rPr lang="en-GB" sz="2800">
                <a:ea typeface="+mn-lt"/>
                <a:cs typeface="+mn-lt"/>
              </a:rPr>
              <a:t>Schools can request a support visit from the Hub at any time – just get in touch.</a:t>
            </a:r>
          </a:p>
          <a:p>
            <a:endParaRPr lang="en-GB" sz="2800">
              <a:ea typeface="+mn-lt"/>
              <a:cs typeface="+mn-lt"/>
            </a:endParaRPr>
          </a:p>
          <a:p>
            <a:r>
              <a:rPr lang="en-GB" sz="2800">
                <a:ea typeface="+mn-lt"/>
                <a:cs typeface="+mn-lt"/>
              </a:rPr>
              <a:t>A variety of user guides, resources and self-study slides are available in the Resources section of ECT Manager</a:t>
            </a:r>
          </a:p>
          <a:p>
            <a:endParaRPr lang="en-GB" sz="2800">
              <a:ea typeface="+mn-lt"/>
              <a:cs typeface="+mn-lt"/>
            </a:endParaRPr>
          </a:p>
          <a:p>
            <a:r>
              <a:rPr lang="en-GB" sz="2800">
                <a:ea typeface="+mn-lt"/>
                <a:cs typeface="+mn-lt"/>
              </a:rPr>
              <a:t>Appropriate Body Quality Assurance visits will also take place this year. We aim to QA all schools with ECTs within a four-year cycle.</a:t>
            </a:r>
          </a:p>
          <a:p>
            <a:endParaRPr lang="en-GB" sz="280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24077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nt">
            <a:extLst>
              <a:ext uri="{FF2B5EF4-FFF2-40B4-BE49-F238E27FC236}">
                <a16:creationId xmlns:a16="http://schemas.microsoft.com/office/drawing/2014/main" id="{D380959B-464C-9ED8-C9EB-AB6FC997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25448" y="8300"/>
            <a:ext cx="10966551" cy="68497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6B83858-ED7D-57B6-6CAA-83168807C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5" cy="6858000"/>
          </a:xfrm>
          <a:prstGeom prst="rect">
            <a:avLst/>
          </a:prstGeom>
          <a:ln>
            <a:noFill/>
          </a:ln>
          <a:effectLst>
            <a:outerShdw blurRad="317500" dist="127000" dir="2400000" sx="95000" sy="95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2390" y="271446"/>
            <a:ext cx="5134725" cy="2290239"/>
          </a:xfrm>
        </p:spPr>
        <p:txBody>
          <a:bodyPr anchor="ctr">
            <a:norm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Date of next briefing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F97FFD4-A8B9-3D4D-1623-7BE467E46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10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190500" dist="139700" dir="3000000" sx="94000" sy="94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ownload Question Mark Field Image - Question, Mark, Field | StockCake">
            <a:extLst>
              <a:ext uri="{FF2B5EF4-FFF2-40B4-BE49-F238E27FC236}">
                <a16:creationId xmlns:a16="http://schemas.microsoft.com/office/drawing/2014/main" id="{2FA24E32-5D9A-0B52-6F65-DCF4F92C44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309" y="759126"/>
            <a:ext cx="3009583" cy="537425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830" y="1718404"/>
            <a:ext cx="5185525" cy="44200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b="1" u="sng">
                <a:latin typeface="Arial"/>
                <a:cs typeface="Arial"/>
              </a:rPr>
              <a:t>Thursday 5</a:t>
            </a:r>
            <a:r>
              <a:rPr lang="en-GB" sz="2000" b="1" u="sng" baseline="30000">
                <a:latin typeface="Arial"/>
                <a:cs typeface="Arial"/>
              </a:rPr>
              <a:t>th</a:t>
            </a:r>
            <a:r>
              <a:rPr lang="en-GB" sz="2000" b="1" u="sng">
                <a:latin typeface="Arial"/>
                <a:cs typeface="Arial"/>
              </a:rPr>
              <a:t> November at 7:45am (Remember, Remember!)</a:t>
            </a:r>
          </a:p>
          <a:p>
            <a:pPr marL="0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>
                <a:latin typeface="Arial"/>
                <a:cs typeface="Arial"/>
              </a:rPr>
              <a:t>Meeting link will be shared on our website: </a:t>
            </a:r>
            <a:r>
              <a:rPr lang="en-US" sz="2000">
                <a:hlinkClick r:id="rId3"/>
              </a:rPr>
              <a:t>Calderdale and Kirklees Teaching School Hub - Upcoming Events</a:t>
            </a:r>
            <a:endParaRPr lang="en-GB" sz="2000">
              <a:latin typeface="Arial"/>
              <a:ea typeface="Calibri" panose="020F0502020204030204"/>
              <a:cs typeface="Arial"/>
            </a:endParaRPr>
          </a:p>
          <a:p>
            <a:pPr marL="0" indent="0">
              <a:buNone/>
            </a:pPr>
            <a:endParaRPr lang="en-GB" sz="20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000">
                <a:latin typeface="Arial"/>
                <a:cs typeface="Arial"/>
              </a:rPr>
              <a:t>Time for questions</a:t>
            </a: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9512" y="60723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65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1161</Words>
  <Application>Microsoft Office PowerPoint</Application>
  <PresentationFormat>Widescreen</PresentationFormat>
  <Paragraphs>123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Verdana</vt:lpstr>
      <vt:lpstr>Office Theme</vt:lpstr>
      <vt:lpstr>PowerPoint Presentation</vt:lpstr>
      <vt:lpstr>Welcome back!</vt:lpstr>
      <vt:lpstr>New ECTs and Mentors for 2026</vt:lpstr>
      <vt:lpstr>Data accuracy – a plea</vt:lpstr>
      <vt:lpstr>ECT Conferences</vt:lpstr>
      <vt:lpstr>ECTP Mentor training (new Sept 2026)</vt:lpstr>
      <vt:lpstr>MyECT and Steplab</vt:lpstr>
      <vt:lpstr>ECT Engagement requirements</vt:lpstr>
      <vt:lpstr>ECT Coaching requirements</vt:lpstr>
      <vt:lpstr>ECT Welcome module</vt:lpstr>
      <vt:lpstr>PowerPoint Presentation</vt:lpstr>
      <vt:lpstr>PowerPoint Presentation</vt:lpstr>
      <vt:lpstr>Steplab access and onboarding</vt:lpstr>
      <vt:lpstr>Virtual handbook</vt:lpstr>
      <vt:lpstr>Appropriate Body charging</vt:lpstr>
      <vt:lpstr>AB Quality Assurance and Support visits</vt:lpstr>
      <vt:lpstr>Date of next briefing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Coordinators’ Briefing</dc:title>
  <dc:creator>D Heaven</dc:creator>
  <cp:lastModifiedBy>Lees, Jane</cp:lastModifiedBy>
  <cp:revision>2</cp:revision>
  <dcterms:created xsi:type="dcterms:W3CDTF">2022-10-20T19:19:35Z</dcterms:created>
  <dcterms:modified xsi:type="dcterms:W3CDTF">2026-09-03T09:40:47Z</dcterms:modified>
</cp:coreProperties>
</file>