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0" r:id="rId2"/>
    <p:sldId id="293" r:id="rId3"/>
    <p:sldId id="302" r:id="rId4"/>
    <p:sldId id="300" r:id="rId5"/>
    <p:sldId id="257" r:id="rId6"/>
    <p:sldId id="301" r:id="rId7"/>
    <p:sldId id="298" r:id="rId8"/>
    <p:sldId id="299" r:id="rId9"/>
    <p:sldId id="30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C7FEC2-19E9-F1DC-933E-AA53190A00F0}" v="18" dt="2026-02-25T15:53:33.857"/>
    <p1510:client id="{7276E188-CF89-47FB-8A56-A9A9DD2D656A}" v="140" dt="2026-02-25T15:44:22.6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4B1F4-FADC-4E64-AD0E-0A52EFC00E06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018939-8F77-4E7F-BB70-2EF50C08D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54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018939-8F77-4E7F-BB70-2EF50C08DD4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821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131D0-6458-42F3-AFD6-CA442E6AC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171C4-791B-457E-9495-3DA9511F37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347BD-4E8B-49C2-BBAA-D0A1AA963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9F92E-8CF2-4D17-844F-0A1FE1829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8B9A6-3903-4FAC-9AE6-492C66F49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84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C0F2F-B0F1-41B8-845A-BB8046E6E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CA5E7-5CA3-4FDD-85B8-6B79D8367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BA5160-0ACE-4E1E-9D39-B405B5537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A6F0E-F792-40F6-9792-A0A1C62F5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32D9F0-EDE9-486B-9E6F-CEC605429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97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4551A-ADA4-405F-9102-35A67F541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53DCE8-F512-4844-92D6-7FE5AF2D4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A37A4-1F77-46A1-9DED-79F0181F6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A4E55-4D2C-46EE-8374-9BE4A09BA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98412-DBC0-4523-BD29-9F715DE5F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69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F1EA8-E0C3-4728-8DD1-FC55F1FB7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ABFF3-F349-4975-834A-F2BF345AA2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7311F-6144-4936-8697-8855290D5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C95747-1250-4A86-9311-C8DA2EE21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7E5B8-0AC1-4DE0-85E6-3CDECA721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8EB17-10EA-42DB-8883-2F497D180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766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FAD94-788C-439A-9028-829EBCD5F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68D35-69A7-464D-955F-2602E4E82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315CBC-22B5-4F14-9F2E-448A9EAB0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372BCE-5BDE-4DD3-8E3C-2C75D10EAD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B22BC5-0C0C-40E5-92F1-6DB0FE501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5F61CF-23E3-45FB-86FD-8174F55E7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E35BED-2CBF-48BE-B556-27E75D65C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7DD8F7-9B9F-4230-BEAA-CF1E184B2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729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8D806-269C-41B1-96F2-A85A05165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22674D-CD9F-4D9D-95E3-C3D41EB92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235C4-7FC9-4124-8D9B-FB31C0953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A278A1-84B4-40E9-95D7-837F0F055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18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61C695-FC5A-44F3-92C0-79471BB7D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9D3A9-FABC-4E1E-B6E6-4DD76E4DC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582C3E-D04A-4726-BD14-B34924149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37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154B4-BC58-4045-AD19-48707AAAF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619BD-6514-4068-9ED7-3BC63B9BA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CB397-8F63-4175-8C1C-FF9A827BA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D65F7-08F6-46E6-8D96-883285A6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CB83D-DB0F-4AE3-B2E1-A9E963248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746B98-6807-4AEA-B025-690DEF343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571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28CF-8044-445E-B0D4-527CF9190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9E2AD1-E3AE-40F9-AB24-68359C1A9B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D245E-C41F-4B7D-81AB-BE22B38455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2932-F470-42EA-A6BB-A438B29CB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256972-0699-4B73-BE72-EF6383437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B9CD89-08A9-44FD-8482-3E7D4521C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131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961B5-7CBC-49E4-A889-A4B7448E1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5CF428-1590-42B6-AC78-91B0C423F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AFAA6-3664-48D1-BBE9-92804A1BF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1AA83-CF7D-41A8-ACDB-14C8BC664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08DB2-3BA5-4449-8865-E14B05D1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2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6D4E14-0136-4678-9571-BBF9D4B65B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B4B911-6412-42E0-9842-B6F71813C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05505-845E-45D3-ABC6-613AEDCEB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056D2F-2244-4B74-84F2-DF7436EC7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CC1C4-38A1-4CE9-B9D1-647A8572E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65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2C708F-31E8-4DA2-BEA5-66CD9B095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3B8C32-0577-431D-9E17-3D12AF37A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7431D-6D8F-481F-A891-C97F0812ED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5D280-7614-4F4E-935E-0FC5078D41B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FD46C-829E-4C30-A8B2-612E251757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A92FF-B936-4C99-9B31-A931B40ED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5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ktsh@sharemat.co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e/3p5GW9jRe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ckteachingschoolhub.org/calendar/?calid=1&amp;pid=1&amp;viewid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CD38D2-5F7D-4FC8-B866-7137C7901B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85" y="5689049"/>
            <a:ext cx="1723146" cy="644570"/>
          </a:xfrm>
          <a:prstGeom prst="rect">
            <a:avLst/>
          </a:prstGeom>
          <a:noFill/>
        </p:spPr>
      </p:pic>
      <p:sp>
        <p:nvSpPr>
          <p:cNvPr id="99" name="Rectangle 94">
            <a:extLst>
              <a:ext uri="{FF2B5EF4-FFF2-40B4-BE49-F238E27FC236}">
                <a16:creationId xmlns:a16="http://schemas.microsoft.com/office/drawing/2014/main" id="{4C081D22-E9B7-4C95-854F-CBB47D568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6" name="Rectangle 175">
            <a:extLst>
              <a:ext uri="{FF2B5EF4-FFF2-40B4-BE49-F238E27FC236}">
                <a16:creationId xmlns:a16="http://schemas.microsoft.com/office/drawing/2014/main" id="{A60DCDA4-9B84-4B94-B0EF-1BF3137B9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8503" y="289420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146" name="Rectangle 269">
            <a:extLst>
              <a:ext uri="{FF2B5EF4-FFF2-40B4-BE49-F238E27FC236}">
                <a16:creationId xmlns:a16="http://schemas.microsoft.com/office/drawing/2014/main" id="{51242E54-FD5E-4590-A9D6-E92BE17E9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8591" y="4936206"/>
            <a:ext cx="762673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rgbClr val="002060"/>
                </a:solidFill>
                <a:latin typeface="Verdana"/>
                <a:ea typeface="Verdana"/>
                <a:cs typeface="Verdana"/>
                <a:hlinkClick r:id="rId3"/>
              </a:rPr>
              <a:t>cktsh@sharemat.co.uk</a:t>
            </a:r>
            <a:endParaRPr lang="en-US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  <a:p>
            <a:pPr algn="ctr"/>
            <a:endParaRPr lang="en-US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  <p:pic>
        <p:nvPicPr>
          <p:cNvPr id="3" name="Picture 4" descr="Chart, bubble chart&#10;&#10;Description automatically generated">
            <a:extLst>
              <a:ext uri="{FF2B5EF4-FFF2-40B4-BE49-F238E27FC236}">
                <a16:creationId xmlns:a16="http://schemas.microsoft.com/office/drawing/2014/main" id="{76EDB2F7-E345-440B-BA66-E3FFC46EF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6231" y="273242"/>
            <a:ext cx="2743200" cy="2473973"/>
          </a:xfrm>
          <a:prstGeom prst="rect">
            <a:avLst/>
          </a:prstGeom>
        </p:spPr>
      </p:pic>
      <p:pic>
        <p:nvPicPr>
          <p:cNvPr id="2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906" y="601976"/>
            <a:ext cx="3323471" cy="14400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024AAD-4880-42F3-9F89-E4B2EF8C09B0}"/>
              </a:ext>
            </a:extLst>
          </p:cNvPr>
          <p:cNvSpPr txBox="1"/>
          <p:nvPr/>
        </p:nvSpPr>
        <p:spPr>
          <a:xfrm>
            <a:off x="1440865" y="2267326"/>
            <a:ext cx="9302184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ECT Induction Tutor</a:t>
            </a:r>
            <a:endParaRPr lang="en-GB" sz="3200" b="1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32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Breakfast Briefing</a:t>
            </a:r>
          </a:p>
          <a:p>
            <a:pPr algn="ctr"/>
            <a:endParaRPr lang="en-GB" sz="3200" b="1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Thursday 26</a:t>
            </a:r>
            <a:r>
              <a:rPr lang="en-GB" sz="2400" b="1" baseline="30000">
                <a:solidFill>
                  <a:srgbClr val="002060"/>
                </a:solidFill>
                <a:latin typeface="Arial"/>
                <a:ea typeface="Verdana"/>
                <a:cs typeface="Arial"/>
              </a:rPr>
              <a:t>th</a:t>
            </a:r>
            <a:r>
              <a:rPr lang="en-GB" sz="24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 February 2026</a:t>
            </a:r>
          </a:p>
          <a:p>
            <a:pPr algn="ctr"/>
            <a:endParaRPr lang="en-GB" sz="2400" b="1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Dionne Heaven</a:t>
            </a:r>
            <a:endParaRPr lang="en-US" sz="2400">
              <a:latin typeface="Arial"/>
              <a:cs typeface="Arial"/>
            </a:endParaRPr>
          </a:p>
          <a:p>
            <a:pPr algn="ctr"/>
            <a:endParaRPr lang="en-GB" sz="2400" b="1">
              <a:solidFill>
                <a:srgbClr val="002060"/>
              </a:solidFill>
              <a:latin typeface="Arial"/>
              <a:ea typeface="Verdana"/>
              <a:cs typeface="Arial"/>
            </a:endParaRPr>
          </a:p>
          <a:p>
            <a:endParaRPr lang="en-GB" sz="2400" b="1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982837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722" y="205901"/>
            <a:ext cx="10515600" cy="1325563"/>
          </a:xfrm>
        </p:spPr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ECT and Mentor events this half term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662" y="1872952"/>
            <a:ext cx="11492474" cy="482900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3200">
                <a:cs typeface="Calibri"/>
              </a:rPr>
              <a:t>ECT Clinic 2 and Clinic 5 – ECTs have been invited to book on. </a:t>
            </a:r>
          </a:p>
          <a:p>
            <a:pPr marL="0" indent="0">
              <a:buNone/>
            </a:pPr>
            <a:r>
              <a:rPr lang="en-GB" sz="3200">
                <a:cs typeface="Calibri"/>
              </a:rPr>
              <a:t>Details and Zoom links for each clinic will be sent the week before.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3200">
              <a:ea typeface="Calibri"/>
              <a:cs typeface="Calibri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3200">
                <a:ea typeface="Calibri"/>
                <a:cs typeface="Calibri"/>
              </a:rPr>
              <a:t>Mentor Conference 2 – online 26</a:t>
            </a:r>
            <a:r>
              <a:rPr lang="en-GB" sz="3200" baseline="30000">
                <a:ea typeface="Calibri"/>
                <a:cs typeface="Calibri"/>
              </a:rPr>
              <a:t>th</a:t>
            </a:r>
            <a:r>
              <a:rPr lang="en-GB" sz="3200">
                <a:ea typeface="Calibri"/>
                <a:cs typeface="Calibri"/>
              </a:rPr>
              <a:t> Feb and 11</a:t>
            </a:r>
            <a:r>
              <a:rPr lang="en-GB" sz="3200" baseline="30000">
                <a:ea typeface="Calibri"/>
                <a:cs typeface="Calibri"/>
              </a:rPr>
              <a:t>th</a:t>
            </a:r>
            <a:r>
              <a:rPr lang="en-GB" sz="3200">
                <a:ea typeface="Calibri"/>
                <a:cs typeface="Calibri"/>
              </a:rPr>
              <a:t> March</a:t>
            </a:r>
          </a:p>
          <a:p>
            <a:pPr marL="0" indent="0">
              <a:buNone/>
            </a:pPr>
            <a:r>
              <a:rPr lang="en-GB" sz="3200">
                <a:ea typeface="Calibri"/>
                <a:cs typeface="Calibri"/>
              </a:rPr>
              <a:t>Booking link in follow-up email. </a:t>
            </a:r>
            <a:r>
              <a:rPr lang="en-GB" sz="3200">
                <a:cs typeface="Calibri"/>
              </a:rPr>
              <a:t>Details and Zoom links will be sent the week before.</a:t>
            </a:r>
          </a:p>
          <a:p>
            <a:pPr marL="0" indent="0">
              <a:buNone/>
            </a:pPr>
            <a:r>
              <a:rPr lang="en-GB" sz="3200">
                <a:cs typeface="Calibri"/>
              </a:rPr>
              <a:t>(Online session 2.5 hours, Event recording 5 hours)</a:t>
            </a:r>
          </a:p>
          <a:p>
            <a:pPr marL="0" indent="0">
              <a:buNone/>
            </a:pPr>
            <a:endParaRPr lang="en-GB" sz="3200">
              <a:ea typeface="Calibri"/>
              <a:cs typeface="Calibri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3200">
              <a:ea typeface="Calibri"/>
              <a:cs typeface="Calibri"/>
            </a:endParaRPr>
          </a:p>
          <a:p>
            <a:pPr marL="0" indent="0">
              <a:buNone/>
            </a:pPr>
            <a:endParaRPr lang="en-GB">
              <a:cs typeface="Calibri"/>
            </a:endParaRPr>
          </a:p>
          <a:p>
            <a:pPr>
              <a:buFont typeface="Calibri"/>
              <a:buChar char="-"/>
            </a:pPr>
            <a:endParaRPr lang="en-GB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59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6BAE10-50CF-1A12-E5B9-75C438CB6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3F18F-D948-1907-D5E0-F58703436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722" y="205901"/>
            <a:ext cx="10515600" cy="1325563"/>
          </a:xfrm>
        </p:spPr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ECT and Mentor events - summer term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4AE301-2714-E13A-75EF-2E4E57F670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4" y="1872952"/>
            <a:ext cx="11564512" cy="482900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3200">
                <a:cs typeface="Calibri"/>
              </a:rPr>
              <a:t>ECT Clinic 3 and Clinic 6 – ECTs will be invited to book on by Easter. </a:t>
            </a:r>
          </a:p>
          <a:p>
            <a:pPr marL="0" indent="0">
              <a:buNone/>
            </a:pPr>
            <a:r>
              <a:rPr lang="en-GB" sz="3200">
                <a:cs typeface="Calibri"/>
              </a:rPr>
              <a:t>Details and Zoom links for each clinic will be sent the week before.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000">
              <a:ea typeface="Calibri"/>
              <a:cs typeface="Calibri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3200">
                <a:ea typeface="Calibri"/>
                <a:cs typeface="Calibri"/>
              </a:rPr>
              <a:t>January ECT Conference 2 – Tuesday 28</a:t>
            </a:r>
            <a:r>
              <a:rPr lang="en-GB" sz="3200" baseline="30000">
                <a:ea typeface="Calibri"/>
                <a:cs typeface="Calibri"/>
              </a:rPr>
              <a:t>th </a:t>
            </a:r>
            <a:r>
              <a:rPr lang="en-GB" sz="3200">
                <a:ea typeface="Calibri"/>
                <a:cs typeface="Calibri"/>
              </a:rPr>
              <a:t>April. Batley venue.</a:t>
            </a:r>
          </a:p>
          <a:p>
            <a:pPr marL="0" indent="0">
              <a:buNone/>
            </a:pPr>
            <a:r>
              <a:rPr lang="en-GB" sz="3200">
                <a:ea typeface="Calibri"/>
                <a:cs typeface="Calibri"/>
              </a:rPr>
              <a:t>ECTs will be invited individually.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000">
              <a:ea typeface="Calibri"/>
              <a:cs typeface="Calibri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3200">
                <a:ea typeface="Calibri"/>
                <a:cs typeface="Calibri"/>
              </a:rPr>
              <a:t>Mentor Clinic – for all new 2025/26 mentors.</a:t>
            </a:r>
          </a:p>
          <a:p>
            <a:pPr marL="0" indent="0">
              <a:buNone/>
            </a:pPr>
            <a:r>
              <a:rPr lang="en-GB" sz="3200">
                <a:ea typeface="Calibri"/>
                <a:cs typeface="Calibri"/>
              </a:rPr>
              <a:t>w/c 20</a:t>
            </a:r>
            <a:r>
              <a:rPr lang="en-GB" sz="3200" baseline="30000">
                <a:ea typeface="Calibri"/>
                <a:cs typeface="Calibri"/>
              </a:rPr>
              <a:t>th</a:t>
            </a:r>
            <a:r>
              <a:rPr lang="en-GB" sz="3200">
                <a:ea typeface="Calibri"/>
                <a:cs typeface="Calibri"/>
              </a:rPr>
              <a:t> April every day, 3.30 – 5.00. Booking link shared mid-March.</a:t>
            </a:r>
          </a:p>
          <a:p>
            <a:pPr marL="0" indent="0">
              <a:buNone/>
            </a:pPr>
            <a:endParaRPr lang="en-GB">
              <a:cs typeface="Calibri"/>
            </a:endParaRPr>
          </a:p>
          <a:p>
            <a:pPr>
              <a:buFont typeface="Calibri"/>
              <a:buChar char="-"/>
            </a:pPr>
            <a:endParaRPr lang="en-GB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2D1A8ADD-570A-EBE0-52B6-469746C579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939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EAC32-57D5-7ABA-BED8-2BC2C19EE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4813"/>
            <a:ext cx="10515600" cy="1325563"/>
          </a:xfrm>
        </p:spPr>
        <p:txBody>
          <a:bodyPr/>
          <a:lstStyle/>
          <a:p>
            <a:r>
              <a:rPr lang="en-GB">
                <a:latin typeface="Calibri"/>
                <a:ea typeface="Calibri Light"/>
                <a:cs typeface="Calibri Light"/>
              </a:rPr>
              <a:t>ECT Conference 2 – feedback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69BEC-1F1F-B6AC-CE87-97873AB9E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8392"/>
            <a:ext cx="10515600" cy="469658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3200">
                <a:ea typeface="Calibri"/>
                <a:cs typeface="Calibri"/>
              </a:rPr>
              <a:t>Some mixed messages from mentors about self-study:</a:t>
            </a:r>
          </a:p>
          <a:p>
            <a:pPr marL="0" indent="0">
              <a:buNone/>
            </a:pPr>
            <a:r>
              <a:rPr lang="en-GB" sz="3200">
                <a:ea typeface="Calibri"/>
                <a:cs typeface="Calibri"/>
              </a:rPr>
              <a:t>Expectation is one self-study module per fortnight. Can break each module into chunks, as long as they mark complete after each section. Can revisit the module in week 2. </a:t>
            </a:r>
          </a:p>
          <a:p>
            <a:pPr marL="0" indent="0">
              <a:buNone/>
            </a:pPr>
            <a:r>
              <a:rPr lang="en-GB" sz="3200">
                <a:ea typeface="Calibri"/>
                <a:cs typeface="Calibri"/>
              </a:rPr>
              <a:t>Mentor should be looking at symptom checker to gauge ECTs’ confidence and competence levels. </a:t>
            </a:r>
          </a:p>
          <a:p>
            <a:r>
              <a:rPr lang="en-GB" sz="3200">
                <a:ea typeface="Calibri"/>
                <a:cs typeface="Calibri"/>
              </a:rPr>
              <a:t>Some mixed messages from mentors about coaching:</a:t>
            </a:r>
          </a:p>
          <a:p>
            <a:pPr marL="0" indent="0">
              <a:buNone/>
            </a:pPr>
            <a:r>
              <a:rPr lang="en-GB" sz="3200">
                <a:ea typeface="Calibri"/>
                <a:cs typeface="Calibri"/>
              </a:rPr>
              <a:t>Expectation is coaching every week. Instructional coaching recorded on </a:t>
            </a:r>
            <a:r>
              <a:rPr lang="en-GB" sz="3200" err="1">
                <a:ea typeface="Calibri"/>
                <a:cs typeface="Calibri"/>
              </a:rPr>
              <a:t>Steplab</a:t>
            </a:r>
            <a:r>
              <a:rPr lang="en-GB" sz="3200">
                <a:ea typeface="Calibri"/>
                <a:cs typeface="Calibri"/>
              </a:rPr>
              <a:t>, unless Pastoral coaching has taken place and is recorded in </a:t>
            </a:r>
            <a:r>
              <a:rPr lang="en-GB" sz="3200" err="1">
                <a:ea typeface="Calibri"/>
                <a:cs typeface="Calibri"/>
              </a:rPr>
              <a:t>MyECT</a:t>
            </a:r>
            <a:r>
              <a:rPr lang="en-GB" sz="3200">
                <a:ea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82316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4C1AB-39DB-4F58-989E-30E88E566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464" y="195637"/>
            <a:ext cx="10515600" cy="1325563"/>
          </a:xfrm>
        </p:spPr>
        <p:txBody>
          <a:bodyPr/>
          <a:lstStyle/>
          <a:p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Engagement</a:t>
            </a:r>
            <a:endParaRPr lang="en-US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42679-D087-4991-967F-3699C289C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668" y="1721563"/>
            <a:ext cx="11327085" cy="458445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3200">
                <a:latin typeface="Calibri"/>
                <a:ea typeface="Calibri"/>
                <a:cs typeface="Calibri"/>
              </a:rPr>
              <a:t>Year 1 ECTs and mentors – 97%! Thank you for all your hard work.</a:t>
            </a:r>
            <a:endParaRPr lang="en-GB" sz="32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00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3200">
                <a:latin typeface="Calibri"/>
                <a:ea typeface="Calibri"/>
                <a:cs typeface="Calibri"/>
              </a:rPr>
              <a:t>Year 2 ECTs and mentors – 47%. Please make this your focus for the coming weeks, encouraging fortnightly self-study and coaching.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00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3200">
                <a:latin typeface="Calibri"/>
                <a:ea typeface="Calibri"/>
                <a:cs typeface="Calibri"/>
              </a:rPr>
              <a:t>We will continue sending personalised praises, nudges and emails.</a:t>
            </a:r>
            <a:endParaRPr lang="en-GB" sz="32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1C6BD1-EF70-2724-232B-BF86049498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5419" y="258807"/>
            <a:ext cx="1902117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801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D7D27A-94F1-9C8A-28CB-49C27CAF5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9A66C-8F3D-7235-938A-1B1727271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464" y="195637"/>
            <a:ext cx="10515600" cy="1325563"/>
          </a:xfrm>
        </p:spPr>
        <p:txBody>
          <a:bodyPr/>
          <a:lstStyle/>
          <a:p>
            <a:r>
              <a:rPr lang="en-GB" err="1">
                <a:latin typeface="Calibri"/>
                <a:ea typeface="Calibri"/>
                <a:cs typeface="Calibri"/>
              </a:rPr>
              <a:t>Steplab</a:t>
            </a:r>
            <a:r>
              <a:rPr lang="en-GB">
                <a:latin typeface="Calibri"/>
                <a:ea typeface="Calibri"/>
                <a:cs typeface="Calibri"/>
              </a:rPr>
              <a:t> engagement – Year 2</a:t>
            </a:r>
            <a:endParaRPr lang="en-US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B6C21-E22E-8506-0A58-BA8CFB2A18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22" y="1528652"/>
            <a:ext cx="11327085" cy="458445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>
                <a:latin typeface="Calibri"/>
                <a:ea typeface="Calibri"/>
                <a:cs typeface="Calibri"/>
              </a:rPr>
              <a:t>Year 2 ECTs should still be completing fortnightly self-study.</a:t>
            </a:r>
            <a:endParaRPr lang="en-US">
              <a:ea typeface="Calibri"/>
              <a:cs typeface="Calibri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>
                <a:latin typeface="Calibri"/>
                <a:ea typeface="Calibri"/>
                <a:cs typeface="Calibri"/>
              </a:rPr>
              <a:t>They can either:</a:t>
            </a:r>
            <a:endParaRPr lang="en-GB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10000"/>
              </a:lnSpc>
            </a:pPr>
            <a:r>
              <a:rPr lang="en-GB">
                <a:latin typeface="Calibri"/>
                <a:ea typeface="Calibri"/>
                <a:cs typeface="Calibri"/>
              </a:rPr>
              <a:t>Complete a Stretch module</a:t>
            </a:r>
            <a:endParaRPr lang="en-GB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lnSpc>
                <a:spcPct val="110000"/>
              </a:lnSpc>
              <a:buNone/>
            </a:pPr>
            <a:r>
              <a:rPr lang="en-GB" sz="1600">
                <a:latin typeface="Calibri"/>
                <a:ea typeface="Calibri"/>
                <a:cs typeface="Calibri"/>
              </a:rPr>
              <a:t>OR</a:t>
            </a:r>
          </a:p>
          <a:p>
            <a:pPr marL="342900" indent="-342900">
              <a:lnSpc>
                <a:spcPct val="110000"/>
              </a:lnSpc>
            </a:pPr>
            <a:r>
              <a:rPr lang="en-GB">
                <a:latin typeface="Calibri"/>
                <a:ea typeface="Calibri"/>
                <a:cs typeface="Calibri"/>
              </a:rPr>
              <a:t>Revisit a module from Behaviour, Instruction or Subject and think about deepening understanding or recontextualising.</a:t>
            </a:r>
            <a:endParaRPr lang="en-GB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>
                <a:latin typeface="Calibri"/>
                <a:ea typeface="Calibri"/>
                <a:cs typeface="Calibri"/>
              </a:rPr>
              <a:t>Mentors can set steps suggested by the Stretch modules or any other step appropriate for their ECT.</a:t>
            </a:r>
            <a:endParaRPr lang="en-GB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4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40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endParaRPr lang="en-GB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354A4082-5C53-ECA3-FF78-AE5AF6674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pic>
        <p:nvPicPr>
          <p:cNvPr id="5" name="Picture 4" descr="A close up of a word&#10;&#10;Description automatically generated">
            <a:extLst>
              <a:ext uri="{FF2B5EF4-FFF2-40B4-BE49-F238E27FC236}">
                <a16:creationId xmlns:a16="http://schemas.microsoft.com/office/drawing/2014/main" id="{D05189DE-E4B2-FE23-ECD9-E54300883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5850" y="295275"/>
            <a:ext cx="3362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742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7144B-AF71-A511-044D-BBB2655B9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B18C2-D512-9C0F-3C76-E82BFA636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062216" cy="1325563"/>
          </a:xfrm>
        </p:spPr>
        <p:txBody>
          <a:bodyPr/>
          <a:lstStyle/>
          <a:p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Coaching for Mentors 2026</a:t>
            </a:r>
            <a:endParaRPr lang="en-US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7CC25-F801-A191-D1AA-8027F54FD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046106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3200">
                <a:cs typeface="Arial"/>
              </a:rPr>
              <a:t>All mentors should receive one </a:t>
            </a:r>
            <a:r>
              <a:rPr lang="en-GB" sz="3200" err="1">
                <a:cs typeface="Arial"/>
              </a:rPr>
              <a:t>CfM</a:t>
            </a:r>
            <a:r>
              <a:rPr lang="en-GB" sz="3200">
                <a:cs typeface="Arial"/>
              </a:rPr>
              <a:t> visit per year.</a:t>
            </a:r>
            <a:endParaRPr lang="en-US" sz="3200">
              <a:ea typeface="Calibri"/>
              <a:cs typeface="Calibri" panose="020F0502020204030204"/>
            </a:endParaRPr>
          </a:p>
          <a:p>
            <a:pPr marL="0" indent="0">
              <a:buNone/>
            </a:pPr>
            <a:endParaRPr lang="en-GB" sz="3200">
              <a:ea typeface="Calibri"/>
              <a:cs typeface="Arial"/>
            </a:endParaRPr>
          </a:p>
          <a:p>
            <a:pPr marL="0" indent="0">
              <a:buNone/>
            </a:pPr>
            <a:r>
              <a:rPr lang="en-GB" sz="3200">
                <a:cs typeface="Calibri"/>
              </a:rPr>
              <a:t>Record </a:t>
            </a:r>
            <a:r>
              <a:rPr lang="en-GB" sz="3200" err="1">
                <a:cs typeface="Calibri"/>
              </a:rPr>
              <a:t>CfM</a:t>
            </a:r>
            <a:r>
              <a:rPr lang="en-GB" sz="3200">
                <a:cs typeface="Calibri"/>
              </a:rPr>
              <a:t> here: </a:t>
            </a:r>
            <a:endParaRPr lang="en-GB" sz="3200">
              <a:solidFill>
                <a:srgbClr val="FF0000"/>
              </a:solidFill>
              <a:ea typeface="Calibri"/>
              <a:cs typeface="Calibri"/>
            </a:endParaRPr>
          </a:p>
          <a:p>
            <a:pPr marL="0" indent="0">
              <a:buNone/>
            </a:pPr>
            <a:endParaRPr lang="en-GB" sz="32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200">
                <a:ea typeface="Calibri"/>
                <a:cs typeface="Calibri"/>
              </a:rPr>
              <a:t>Mentor steps you can set for further development will be sent out again in the follow-up email.</a:t>
            </a:r>
          </a:p>
          <a:p>
            <a:pPr marL="0" indent="0">
              <a:buNone/>
            </a:pPr>
            <a:r>
              <a:rPr lang="en-GB" sz="3200" err="1">
                <a:cs typeface="Arial"/>
              </a:rPr>
              <a:t>CfM</a:t>
            </a:r>
            <a:r>
              <a:rPr lang="en-GB" sz="3200">
                <a:cs typeface="Arial"/>
              </a:rPr>
              <a:t> visits can be completed by the IT, by the Hub or jointly.</a:t>
            </a:r>
            <a:r>
              <a:rPr lang="en-GB" sz="3200">
                <a:ea typeface="Calibri"/>
                <a:cs typeface="Arial"/>
              </a:rPr>
              <a:t> </a:t>
            </a:r>
            <a:r>
              <a:rPr lang="en-GB" sz="3200">
                <a:cs typeface="Arial"/>
              </a:rPr>
              <a:t>Please contact Dionne or Jane to arrange.</a:t>
            </a:r>
            <a:endParaRPr lang="en-GB" sz="3200"/>
          </a:p>
          <a:p>
            <a:pPr marL="0" indent="0">
              <a:buNone/>
            </a:pPr>
            <a:endParaRPr lang="en-GB">
              <a:latin typeface="Arial"/>
              <a:cs typeface="Arial"/>
            </a:endParaRPr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D94F0CEE-B6CA-8BAC-908F-A0AD3782F1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2F0FEC82-FDCE-D35A-A84C-D523B66923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1920" y="320954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Coaching for Mentors Form 2025/2026  – Fill in form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Picture 7" descr="A qr code on a person's head&#10;&#10;AI-generated content may be incorrect.">
            <a:extLst>
              <a:ext uri="{FF2B5EF4-FFF2-40B4-BE49-F238E27FC236}">
                <a16:creationId xmlns:a16="http://schemas.microsoft.com/office/drawing/2014/main" id="{870D81C6-65D4-DA65-0AE8-D071DDC8EE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4411" y="359850"/>
            <a:ext cx="2289895" cy="2322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148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0DDB3-44A7-0895-0412-59839DFA7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>
                <a:latin typeface="+mn-lt"/>
              </a:rPr>
              <a:t>AB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79D62-11E4-33C9-8EB1-E9301189F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0" y="1425512"/>
            <a:ext cx="11113008" cy="5011863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r>
              <a:rPr lang="en-GB" sz="3200">
                <a:ea typeface="Calibri"/>
                <a:cs typeface="Calibri"/>
              </a:rPr>
              <a:t>Deadline for Spring term reports – Friday 13th March.</a:t>
            </a: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200" dirty="0">
                <a:ea typeface="Calibri"/>
                <a:cs typeface="Calibri"/>
              </a:rPr>
              <a:t>Please ensure reports are personalised and include reference to lesson observations, wider teaching practice and impact in the classroom.</a:t>
            </a:r>
          </a:p>
          <a:p>
            <a:pPr marL="0" indent="0">
              <a:buNone/>
            </a:pPr>
            <a:endParaRPr lang="en-GB" sz="32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200" dirty="0">
                <a:ea typeface="Calibri"/>
                <a:cs typeface="Calibri"/>
              </a:rPr>
              <a:t>AI generated reports are fine, but only as good as the information you provide.</a:t>
            </a:r>
          </a:p>
          <a:p>
            <a:pPr marL="0" indent="0">
              <a:buNone/>
            </a:pPr>
            <a:endParaRPr lang="en-GB" sz="32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200" dirty="0">
                <a:ea typeface="Calibri"/>
                <a:cs typeface="Calibri"/>
              </a:rPr>
              <a:t>Please remind headteachers to check ECT Manager at least every half term to ensure they sign off registrations and assessments.</a:t>
            </a: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91842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F4D2E9D-7EEB-06ED-8DA4-EC0178B180EF}"/>
              </a:ext>
            </a:extLst>
          </p:cNvPr>
          <p:cNvSpPr txBox="1"/>
          <p:nvPr/>
        </p:nvSpPr>
        <p:spPr>
          <a:xfrm>
            <a:off x="1320800" y="1353189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Date of next briefing:</a:t>
            </a:r>
            <a:endParaRPr lang="en-GB" sz="36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371CA9-C0C0-3762-31BA-97ACFD15675F}"/>
              </a:ext>
            </a:extLst>
          </p:cNvPr>
          <p:cNvSpPr txBox="1"/>
          <p:nvPr/>
        </p:nvSpPr>
        <p:spPr>
          <a:xfrm>
            <a:off x="1394691" y="2683363"/>
            <a:ext cx="557876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>
                <a:cs typeface="Arial"/>
              </a:rPr>
              <a:t>Thursday 23</a:t>
            </a:r>
            <a:r>
              <a:rPr lang="en-GB" sz="2400" baseline="30000">
                <a:cs typeface="Arial"/>
              </a:rPr>
              <a:t>rd</a:t>
            </a:r>
            <a:r>
              <a:rPr lang="en-GB" sz="2400">
                <a:cs typeface="Arial"/>
              </a:rPr>
              <a:t> April at 7:45am</a:t>
            </a:r>
          </a:p>
          <a:p>
            <a:pPr marL="0" indent="0">
              <a:buNone/>
            </a:pPr>
            <a:endParaRPr lang="en-GB" sz="240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>
                <a:cs typeface="Arial"/>
              </a:rPr>
              <a:t>Meeting link on our website : </a:t>
            </a:r>
            <a:r>
              <a:rPr lang="en-GB" sz="2400">
                <a:solidFill>
                  <a:schemeClr val="tx2"/>
                </a:solidFill>
                <a:hlinkClick r:id="rId2"/>
              </a:rPr>
              <a:t>Calderdale and Kirklees Teaching School Hub - Upcoming Events (ckteachingschoolhub.org)</a:t>
            </a:r>
            <a:endParaRPr lang="en-GB" sz="2400">
              <a:solidFill>
                <a:schemeClr val="tx2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7EBA997-99AF-AA53-3914-90D7D5BAFA4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969" t="11047" r="11212" b="14552"/>
          <a:stretch>
            <a:fillRect/>
          </a:stretch>
        </p:blipFill>
        <p:spPr>
          <a:xfrm>
            <a:off x="7556546" y="877824"/>
            <a:ext cx="3886200" cy="510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76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548</Words>
  <Application>Microsoft Office PowerPoint</Application>
  <PresentationFormat>Widescreen</PresentationFormat>
  <Paragraphs>70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Aptos</vt:lpstr>
      <vt:lpstr>Arial</vt:lpstr>
      <vt:lpstr>Calibri</vt:lpstr>
      <vt:lpstr>Calibri Light</vt:lpstr>
      <vt:lpstr>Verdana</vt:lpstr>
      <vt:lpstr>Wingdings</vt:lpstr>
      <vt:lpstr>Office Theme</vt:lpstr>
      <vt:lpstr>PowerPoint Presentation</vt:lpstr>
      <vt:lpstr>ECT and Mentor events this half term</vt:lpstr>
      <vt:lpstr>ECT and Mentor events - summer term</vt:lpstr>
      <vt:lpstr>ECT Conference 2 – feedback</vt:lpstr>
      <vt:lpstr>Engagement</vt:lpstr>
      <vt:lpstr>Steplab engagement – Year 2</vt:lpstr>
      <vt:lpstr>Coaching for Mentors 2026</vt:lpstr>
      <vt:lpstr>AB updates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Induction Coordinators’ Briefing</dc:title>
  <dc:creator>D Heaven</dc:creator>
  <cp:lastModifiedBy>Lees, Jane</cp:lastModifiedBy>
  <cp:revision>2</cp:revision>
  <dcterms:created xsi:type="dcterms:W3CDTF">2022-10-20T19:19:35Z</dcterms:created>
  <dcterms:modified xsi:type="dcterms:W3CDTF">2026-02-26T12:10:22Z</dcterms:modified>
</cp:coreProperties>
</file>